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3" r:id="rId8"/>
    <p:sldId id="264" r:id="rId9"/>
    <p:sldId id="265" r:id="rId10"/>
    <p:sldId id="269" r:id="rId11"/>
    <p:sldId id="268" r:id="rId12"/>
    <p:sldId id="267" r:id="rId13"/>
    <p:sldId id="270" r:id="rId14"/>
    <p:sldId id="271" r:id="rId15"/>
    <p:sldId id="272" r:id="rId16"/>
    <p:sldId id="273" r:id="rId17"/>
    <p:sldId id="274" r:id="rId18"/>
    <p:sldId id="266"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DEC982-F7A6-4476-B0EC-6F52971E6D17}" type="datetimeFigureOut">
              <a:rPr lang="es-ES" smtClean="0"/>
              <a:pPr/>
              <a:t>22/10/2013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0531AC-2B24-4C50-BA70-AAB0F07A3F1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C982-F7A6-4476-B0EC-6F52971E6D17}" type="datetimeFigureOut">
              <a:rPr lang="es-ES" smtClean="0"/>
              <a:pPr/>
              <a:t>22/10/2013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531AC-2B24-4C50-BA70-AAB0F07A3F1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package" Target="../embeddings/Diapositiva_de_Microsoft_Office_PowerPoint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package" Target="../embeddings/Diapositiva_de_Microsoft_Office_PowerPoint2.sld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srcRect l="6984" t="8498" r="6886" b="6520"/>
          <a:stretch>
            <a:fillRect/>
          </a:stretch>
        </p:blipFill>
        <p:spPr bwMode="auto">
          <a:xfrm>
            <a:off x="3899240" y="404664"/>
            <a:ext cx="4873912" cy="4610459"/>
          </a:xfrm>
          <a:prstGeom prst="rect">
            <a:avLst/>
          </a:prstGeom>
          <a:noFill/>
          <a:ln w="9525">
            <a:noFill/>
            <a:miter lim="800000"/>
            <a:headEnd/>
            <a:tailEnd/>
          </a:ln>
        </p:spPr>
      </p:pic>
      <p:sp>
        <p:nvSpPr>
          <p:cNvPr id="1025" name="Rectangle 1"/>
          <p:cNvSpPr>
            <a:spLocks noChangeArrowheads="1"/>
          </p:cNvSpPr>
          <p:nvPr/>
        </p:nvSpPr>
        <p:spPr bwMode="auto">
          <a:xfrm>
            <a:off x="179512" y="3927247"/>
            <a:ext cx="7164288"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6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Fertilizantes</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4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Y su uso en Hidropon</a:t>
            </a:r>
            <a:r>
              <a:rPr kumimoji="0" lang="es-ES" sz="4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4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a:t>
            </a:r>
            <a:endParaRPr kumimoji="0" lang="es-ES" sz="1800" b="0" i="0" u="none" strike="noStrike" cap="none" normalizeH="0" baseline="0" dirty="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1403648" y="5965830"/>
            <a:ext cx="7488832"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Prof. </a:t>
            </a:r>
            <a:r>
              <a:rPr kumimoji="0" lang="es-ES" sz="2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Gan</a:t>
            </a:r>
            <a:r>
              <a:rPr kumimoji="0" lang="es-ES" sz="2600" b="0" i="0" u="none" strike="noStrike" cap="none" normalizeH="0" baseline="0" dirty="0" err="1" smtClean="0">
                <a:ln>
                  <a:noFill/>
                </a:ln>
                <a:solidFill>
                  <a:schemeClr val="tx1"/>
                </a:solidFill>
                <a:effectLst/>
                <a:latin typeface="Calibri"/>
                <a:ea typeface="Calibri" pitchFamily="34" charset="0"/>
                <a:cs typeface="Arial" pitchFamily="34" charset="0"/>
              </a:rPr>
              <a:t>í</a:t>
            </a:r>
            <a:r>
              <a:rPr kumimoji="0" lang="es-ES" sz="2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medes</a:t>
            </a:r>
            <a:r>
              <a:rPr kumimoji="0" lang="es-ES" sz="2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Cabrera. Ing. Agro., </a:t>
            </a:r>
            <a:r>
              <a:rPr kumimoji="0" lang="es-ES" sz="2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MSc.</a:t>
            </a:r>
            <a:r>
              <a:rPr kumimoji="0" lang="es-ES" sz="2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2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PhD.</a:t>
            </a:r>
            <a:endParaRPr kumimoji="0" lang="es-ES" sz="2600" b="0" i="0" u="none" strike="noStrike" cap="none" normalizeH="0" baseline="0" dirty="0" smtClean="0">
              <a:ln>
                <a:noFill/>
              </a:ln>
              <a:solidFill>
                <a:schemeClr val="tx1"/>
              </a:solidFill>
              <a:effectLst/>
              <a:latin typeface="Arial" pitchFamily="34" charset="0"/>
            </a:endParaRPr>
          </a:p>
        </p:txBody>
      </p:sp>
      <p:pic>
        <p:nvPicPr>
          <p:cNvPr id="21505" name="Picture 1" descr="D:\Documents and Settings\Alfredis López\Mis documentos\Mis imágenes\images (10).jpg"/>
          <p:cNvPicPr>
            <a:picLocks noChangeAspect="1" noChangeArrowheads="1"/>
          </p:cNvPicPr>
          <p:nvPr/>
        </p:nvPicPr>
        <p:blipFill>
          <a:blip r:embed="rId3" cstate="print"/>
          <a:srcRect/>
          <a:stretch>
            <a:fillRect/>
          </a:stretch>
        </p:blipFill>
        <p:spPr bwMode="auto">
          <a:xfrm>
            <a:off x="323528" y="116632"/>
            <a:ext cx="1368152" cy="1368152"/>
          </a:xfrm>
          <a:prstGeom prst="rect">
            <a:avLst/>
          </a:prstGeom>
          <a:noFill/>
        </p:spPr>
      </p:pic>
      <p:pic>
        <p:nvPicPr>
          <p:cNvPr id="21506" name="Picture 2" descr="D:\Documents and Settings\Alfredis López\Mis documentos\Mis imágenes\images (11).jpg"/>
          <p:cNvPicPr>
            <a:picLocks noChangeAspect="1" noChangeArrowheads="1"/>
          </p:cNvPicPr>
          <p:nvPr/>
        </p:nvPicPr>
        <p:blipFill>
          <a:blip r:embed="rId4" cstate="print"/>
          <a:srcRect/>
          <a:stretch>
            <a:fillRect/>
          </a:stretch>
        </p:blipFill>
        <p:spPr bwMode="auto">
          <a:xfrm>
            <a:off x="1835696" y="260648"/>
            <a:ext cx="1872208" cy="10830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944216" y="883741"/>
            <a:ext cx="630019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SAL Ó ACIDO                     0°C       10°C      20°C        30°C         &lt;50°C</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Acido Bórico                       65,3                                                        276,0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Acido Nítrico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oo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oo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oo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oo</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Acido Fosfórico                  5480,0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Carbonato de Cálcio            0.014                                                    0.02</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Cloruro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de Amônio             397.0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Cloruro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Cálcico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anhidro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745,0      ----          ----          ----          1590.0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Cloruro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Potasico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347.0      ----          ----          ----           ----</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Fosfato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Monoamonico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270,0      290,0      370,0       460,0      1060.0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Fosfato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Monopotasico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180,0       230,0       390,0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Fosfato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Diamonico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429,0      ----          ----           ----         173,0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Hidróxido de Cálcio            1.9         ----           ----          ----          0.77</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Nitrato de Amônio              ----         ----           1183,0    ----         8710,0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Nitrato de Cálcio 4H</a:t>
            </a:r>
            <a:r>
              <a:rPr kumimoji="0" lang="pt-BR" sz="12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O      1020,0    ----           2660       ----         6600,0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Nitrato de Magnésio 6H</a:t>
            </a:r>
            <a:r>
              <a:rPr kumimoji="0" lang="pt-BR" sz="12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O  423,0     ----           279,0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Nitrato de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Potasio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133,0     210,0        316.0      450,0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Nitrato de Sódio                  730,0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Sulfato de Amônio</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Sulfato de Cálcio 2H</a:t>
            </a:r>
            <a:r>
              <a:rPr kumimoji="0" lang="pt-BR" sz="12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O</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Sulfato de Cobre 5H</a:t>
            </a:r>
            <a:r>
              <a:rPr kumimoji="0" lang="pt-BR" sz="12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O</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Sulfato de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Hierro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7H</a:t>
            </a:r>
            <a:r>
              <a:rPr kumimoji="0" lang="pt-BR" sz="12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O                                     156.5</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Sulfato de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Manganeso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4H</a:t>
            </a:r>
            <a:r>
              <a:rPr kumimoji="0" lang="pt-BR" sz="12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O                             1053,0                    1112.0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Sulfato de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Manganeso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H</a:t>
            </a:r>
            <a:r>
              <a:rPr kumimoji="0" lang="pt-BR" sz="12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O                               520,0                      700,0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Sulfato de magnésio 7H</a:t>
            </a:r>
            <a:r>
              <a:rPr kumimoji="0" lang="pt-BR" sz="12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O   600,0    620,0       700,0      810,0       910,0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Sulfato de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Potasio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69,0      80,0         100,0      110,0      241,0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Sulfato de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Zinc</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        ----           965,0      ----          6336,0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Superfosfato                         18,0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rPr>
              <a:t>Superfosfato Triple               18,0</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Tartrato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de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Hierro</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        ----           877.0       ----          ----</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Urea</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0.78</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Quelatos</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Muy</a:t>
            </a:r>
            <a:r>
              <a:rPr kumimoji="0" lang="pt-BR"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1200" b="0" i="0" u="none" strike="noStrike" cap="none" normalizeH="0" baseline="0" dirty="0" err="1" smtClean="0">
                <a:ln>
                  <a:noFill/>
                </a:ln>
                <a:solidFill>
                  <a:schemeClr val="tx1"/>
                </a:solidFill>
                <a:effectLst/>
                <a:latin typeface="Arial" pitchFamily="34" charset="0"/>
                <a:ea typeface="Times New Roman" pitchFamily="18" charset="0"/>
              </a:rPr>
              <a:t>solubles</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endParaRPr>
          </a:p>
        </p:txBody>
      </p:sp>
      <p:sp>
        <p:nvSpPr>
          <p:cNvPr id="19458" name="Rectangle 2"/>
          <p:cNvSpPr>
            <a:spLocks noChangeArrowheads="1"/>
          </p:cNvSpPr>
          <p:nvPr/>
        </p:nvSpPr>
        <p:spPr bwMode="auto">
          <a:xfrm>
            <a:off x="504056" y="225515"/>
            <a:ext cx="810039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VE" sz="1600" b="1" i="0" u="none" strike="noStrike" cap="none" normalizeH="0" baseline="0" dirty="0" smtClean="0">
                <a:ln>
                  <a:noFill/>
                </a:ln>
                <a:solidFill>
                  <a:schemeClr val="tx1"/>
                </a:solidFill>
                <a:effectLst/>
                <a:latin typeface="Arial" pitchFamily="34" charset="0"/>
                <a:ea typeface="Times New Roman" pitchFamily="18" charset="0"/>
              </a:rPr>
              <a:t>SOLUBILIDAD DE VARIAS SALES (g.l</a:t>
            </a:r>
            <a:r>
              <a:rPr kumimoji="0" lang="es-VE" sz="1600" b="1" i="0" u="none" strike="noStrike" cap="none" normalizeH="0" baseline="30000" dirty="0" smtClean="0">
                <a:ln>
                  <a:noFill/>
                </a:ln>
                <a:solidFill>
                  <a:schemeClr val="tx1"/>
                </a:solidFill>
                <a:effectLst/>
                <a:latin typeface="Arial" pitchFamily="34" charset="0"/>
                <a:ea typeface="Times New Roman" pitchFamily="18" charset="0"/>
              </a:rPr>
              <a:t>-1</a:t>
            </a:r>
            <a:r>
              <a:rPr kumimoji="0" lang="es-VE" sz="1600" b="1" i="0" u="none" strike="noStrike" cap="none" normalizeH="0" baseline="0" dirty="0" smtClean="0">
                <a:ln>
                  <a:noFill/>
                </a:ln>
                <a:solidFill>
                  <a:schemeClr val="tx1"/>
                </a:solidFill>
                <a:effectLst/>
                <a:latin typeface="Arial" pitchFamily="34" charset="0"/>
                <a:ea typeface="Times New Roman" pitchFamily="18" charset="0"/>
              </a:rPr>
              <a:t>) A DIFERENTES TEMPERATURAS</a:t>
            </a:r>
            <a:endParaRPr kumimoji="0" lang="es-VE"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475657" y="476672"/>
            <a:ext cx="6120679" cy="5112568"/>
            <a:chOff x="1158" y="1084"/>
            <a:chExt cx="3162" cy="2266"/>
          </a:xfrm>
        </p:grpSpPr>
        <p:pic>
          <p:nvPicPr>
            <p:cNvPr id="7172" name="Picture 4" descr="escanear0008"/>
            <p:cNvPicPr>
              <a:picLocks noChangeAspect="1" noChangeArrowheads="1"/>
            </p:cNvPicPr>
            <p:nvPr/>
          </p:nvPicPr>
          <p:blipFill>
            <a:blip r:embed="rId2" cstate="print"/>
            <a:srcRect/>
            <a:stretch>
              <a:fillRect/>
            </a:stretch>
          </p:blipFill>
          <p:spPr bwMode="auto">
            <a:xfrm rot="16200000">
              <a:off x="1804" y="720"/>
              <a:ext cx="2151" cy="2880"/>
            </a:xfrm>
            <a:prstGeom prst="rect">
              <a:avLst/>
            </a:prstGeom>
            <a:noFill/>
          </p:spPr>
        </p:pic>
        <p:sp>
          <p:nvSpPr>
            <p:cNvPr id="7173" name="Text Box 5"/>
            <p:cNvSpPr txBox="1">
              <a:spLocks noChangeArrowheads="1"/>
            </p:cNvSpPr>
            <p:nvPr/>
          </p:nvSpPr>
          <p:spPr bwMode="auto">
            <a:xfrm rot="16200000">
              <a:off x="188" y="2088"/>
              <a:ext cx="2131" cy="191"/>
            </a:xfrm>
            <a:prstGeom prst="rect">
              <a:avLst/>
            </a:prstGeom>
            <a:noFill/>
            <a:ln w="9525">
              <a:noFill/>
              <a:miter lim="800000"/>
              <a:headEnd/>
              <a:tailEnd/>
            </a:ln>
            <a:effectLst/>
          </p:spPr>
          <p:txBody>
            <a:bodyPr>
              <a:spAutoFit/>
            </a:bodyPr>
            <a:lstStyle/>
            <a:p>
              <a:pPr>
                <a:spcBef>
                  <a:spcPct val="50000"/>
                </a:spcBef>
              </a:pPr>
              <a:r>
                <a:rPr lang="es-ES" dirty="0">
                  <a:latin typeface="Arial" pitchFamily="34" charset="0"/>
                  <a:cs typeface="Arial" pitchFamily="34" charset="0"/>
                </a:rPr>
                <a:t>Aporte de nutrientes al suelo o sustrato</a:t>
              </a:r>
            </a:p>
          </p:txBody>
        </p:sp>
        <p:sp>
          <p:nvSpPr>
            <p:cNvPr id="7174" name="Text Box 6"/>
            <p:cNvSpPr txBox="1">
              <a:spLocks noChangeArrowheads="1"/>
            </p:cNvSpPr>
            <p:nvPr/>
          </p:nvSpPr>
          <p:spPr bwMode="auto">
            <a:xfrm>
              <a:off x="3470" y="3158"/>
              <a:ext cx="589" cy="192"/>
            </a:xfrm>
            <a:prstGeom prst="rect">
              <a:avLst/>
            </a:prstGeom>
            <a:solidFill>
              <a:schemeClr val="bg1"/>
            </a:solidFill>
            <a:ln w="9525">
              <a:noFill/>
              <a:miter lim="800000"/>
              <a:headEnd/>
              <a:tailEnd/>
            </a:ln>
            <a:effectLst/>
          </p:spPr>
          <p:txBody>
            <a:bodyPr>
              <a:spAutoFit/>
            </a:bodyPr>
            <a:lstStyle/>
            <a:p>
              <a:pPr>
                <a:spcBef>
                  <a:spcPct val="50000"/>
                </a:spcBef>
              </a:pPr>
              <a:r>
                <a:rPr lang="es-ES" sz="1400"/>
                <a:t>tiempo</a:t>
              </a:r>
            </a:p>
          </p:txBody>
        </p:sp>
        <p:sp>
          <p:nvSpPr>
            <p:cNvPr id="7175" name="Line 7"/>
            <p:cNvSpPr>
              <a:spLocks noChangeShapeType="1"/>
            </p:cNvSpPr>
            <p:nvPr/>
          </p:nvSpPr>
          <p:spPr bwMode="auto">
            <a:xfrm>
              <a:off x="2517" y="3249"/>
              <a:ext cx="817" cy="0"/>
            </a:xfrm>
            <a:prstGeom prst="line">
              <a:avLst/>
            </a:prstGeom>
            <a:noFill/>
            <a:ln w="9525">
              <a:solidFill>
                <a:schemeClr val="tx1"/>
              </a:solidFill>
              <a:round/>
              <a:headEnd/>
              <a:tailEnd type="triangle" w="med" len="med"/>
            </a:ln>
            <a:effectLst/>
          </p:spPr>
          <p:txBody>
            <a:bodyPr/>
            <a:lstStyle/>
            <a:p>
              <a:endParaRPr lang="es-ES"/>
            </a:p>
          </p:txBody>
        </p:sp>
        <p:sp>
          <p:nvSpPr>
            <p:cNvPr id="7176" name="Text Box 8"/>
            <p:cNvSpPr txBox="1">
              <a:spLocks noChangeArrowheads="1"/>
            </p:cNvSpPr>
            <p:nvPr/>
          </p:nvSpPr>
          <p:spPr bwMode="auto">
            <a:xfrm>
              <a:off x="2426" y="2967"/>
              <a:ext cx="1089" cy="136"/>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dirty="0">
                  <a:latin typeface="Arial" pitchFamily="34" charset="0"/>
                  <a:cs typeface="Arial" pitchFamily="34" charset="0"/>
                </a:rPr>
                <a:t>Acción controlada</a:t>
              </a:r>
            </a:p>
          </p:txBody>
        </p:sp>
        <p:sp>
          <p:nvSpPr>
            <p:cNvPr id="7177" name="Text Box 9"/>
            <p:cNvSpPr txBox="1">
              <a:spLocks noChangeArrowheads="1"/>
            </p:cNvSpPr>
            <p:nvPr/>
          </p:nvSpPr>
          <p:spPr bwMode="auto">
            <a:xfrm>
              <a:off x="2381" y="2767"/>
              <a:ext cx="1089" cy="136"/>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s-ES" sz="1400" dirty="0">
                  <a:latin typeface="Arial" pitchFamily="34" charset="0"/>
                  <a:cs typeface="Arial" pitchFamily="34" charset="0"/>
                </a:rPr>
                <a:t>Fertilizante de </a:t>
              </a:r>
            </a:p>
          </p:txBody>
        </p:sp>
      </p:grpSp>
      <p:sp>
        <p:nvSpPr>
          <p:cNvPr id="7179" name="Text Box 11"/>
          <p:cNvSpPr txBox="1">
            <a:spLocks noChangeArrowheads="1"/>
          </p:cNvSpPr>
          <p:nvPr/>
        </p:nvSpPr>
        <p:spPr bwMode="auto">
          <a:xfrm>
            <a:off x="1619672" y="5517232"/>
            <a:ext cx="6048672" cy="707886"/>
          </a:xfrm>
          <a:prstGeom prst="rect">
            <a:avLst/>
          </a:prstGeom>
          <a:noFill/>
          <a:ln w="9525">
            <a:noFill/>
            <a:miter lim="800000"/>
            <a:headEnd/>
            <a:tailEnd/>
          </a:ln>
          <a:effectLst/>
        </p:spPr>
        <p:txBody>
          <a:bodyPr wrap="square">
            <a:spAutoFit/>
          </a:bodyPr>
          <a:lstStyle/>
          <a:p>
            <a:pPr>
              <a:spcBef>
                <a:spcPct val="50000"/>
              </a:spcBef>
            </a:pPr>
            <a:r>
              <a:rPr lang="es-ES" sz="2000" dirty="0" smtClean="0">
                <a:latin typeface="Arial" pitchFamily="34" charset="0"/>
                <a:cs typeface="Arial" pitchFamily="34" charset="0"/>
              </a:rPr>
              <a:t>Diferencia </a:t>
            </a:r>
            <a:r>
              <a:rPr lang="es-ES" sz="2000" dirty="0">
                <a:latin typeface="Arial" pitchFamily="34" charset="0"/>
                <a:cs typeface="Arial" pitchFamily="34" charset="0"/>
              </a:rPr>
              <a:t>de comportamiento entre un fertilizante convencional y otro de liberación controlada (FLL)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escanear0007"/>
          <p:cNvPicPr>
            <a:picLocks noChangeAspect="1" noChangeArrowheads="1"/>
          </p:cNvPicPr>
          <p:nvPr/>
        </p:nvPicPr>
        <p:blipFill>
          <a:blip r:embed="rId2" cstate="print"/>
          <a:srcRect l="11655"/>
          <a:stretch>
            <a:fillRect/>
          </a:stretch>
        </p:blipFill>
        <p:spPr bwMode="auto">
          <a:xfrm rot="-5215112">
            <a:off x="3114675" y="122238"/>
            <a:ext cx="3983037" cy="5843588"/>
          </a:xfrm>
          <a:prstGeom prst="rect">
            <a:avLst/>
          </a:prstGeom>
          <a:noFill/>
        </p:spPr>
      </p:pic>
      <p:sp>
        <p:nvSpPr>
          <p:cNvPr id="6149" name="Text Box 5"/>
          <p:cNvSpPr txBox="1">
            <a:spLocks noChangeArrowheads="1"/>
          </p:cNvSpPr>
          <p:nvPr/>
        </p:nvSpPr>
        <p:spPr bwMode="auto">
          <a:xfrm>
            <a:off x="1042988" y="5300663"/>
            <a:ext cx="7345362" cy="830997"/>
          </a:xfrm>
          <a:prstGeom prst="rect">
            <a:avLst/>
          </a:prstGeom>
          <a:noFill/>
          <a:ln w="9525">
            <a:noFill/>
            <a:miter lim="800000"/>
            <a:headEnd/>
            <a:tailEnd/>
          </a:ln>
          <a:effectLst/>
        </p:spPr>
        <p:txBody>
          <a:bodyPr>
            <a:spAutoFit/>
          </a:bodyPr>
          <a:lstStyle/>
          <a:p>
            <a:pPr>
              <a:spcBef>
                <a:spcPct val="50000"/>
              </a:spcBef>
            </a:pPr>
            <a:r>
              <a:rPr lang="es-ES" sz="2400" dirty="0">
                <a:latin typeface="Arial" pitchFamily="34" charset="0"/>
                <a:cs typeface="Arial" pitchFamily="34" charset="0"/>
              </a:rPr>
              <a:t>Mecanismo de aporte de nutrientes en un fertilizante recubierto (FLL)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971600" y="1586982"/>
            <a:ext cx="74888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Arial" pitchFamily="34" charset="0"/>
                <a:ea typeface="Times New Roman" pitchFamily="18" charset="0"/>
              </a:rPr>
              <a:t>SAL                                        FORMULA                         PUREZA %</a:t>
            </a:r>
            <a:endParaRPr kumimoji="0" lang="es-E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rPr>
              <a:t>Fosfato de </a:t>
            </a:r>
            <a:r>
              <a:rPr kumimoji="0" lang="pt-BR" b="0" i="0" u="none" strike="noStrike" cap="none" normalizeH="0" baseline="0" dirty="0" err="1" smtClean="0">
                <a:ln>
                  <a:noFill/>
                </a:ln>
                <a:solidFill>
                  <a:schemeClr val="tx1"/>
                </a:solidFill>
                <a:effectLst/>
                <a:latin typeface="Arial" pitchFamily="34" charset="0"/>
                <a:ea typeface="Times New Roman" pitchFamily="18" charset="0"/>
              </a:rPr>
              <a:t>Amonio</a:t>
            </a:r>
            <a:r>
              <a:rPr kumimoji="0" lang="pt-BR" b="0" i="0" u="none" strike="noStrike" cap="none" normalizeH="0" baseline="0" dirty="0" smtClean="0">
                <a:ln>
                  <a:noFill/>
                </a:ln>
                <a:solidFill>
                  <a:schemeClr val="tx1"/>
                </a:solidFill>
                <a:effectLst/>
                <a:latin typeface="Arial" pitchFamily="34" charset="0"/>
                <a:ea typeface="Times New Roman" pitchFamily="18" charset="0"/>
              </a:rPr>
              <a:t>                NH</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b="0" i="0" u="none" strike="noStrike" cap="none" normalizeH="0" baseline="0" dirty="0" smtClean="0">
                <a:ln>
                  <a:noFill/>
                </a:ln>
                <a:solidFill>
                  <a:schemeClr val="tx1"/>
                </a:solidFill>
                <a:effectLst/>
                <a:latin typeface="Arial" pitchFamily="34" charset="0"/>
                <a:ea typeface="Times New Roman" pitchFamily="18" charset="0"/>
              </a:rPr>
              <a:t>H</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b="0" i="0" u="none" strike="noStrike" cap="none" normalizeH="0" baseline="0" dirty="0" smtClean="0">
                <a:ln>
                  <a:noFill/>
                </a:ln>
                <a:solidFill>
                  <a:schemeClr val="tx1"/>
                </a:solidFill>
                <a:effectLst/>
                <a:latin typeface="Arial" pitchFamily="34" charset="0"/>
                <a:ea typeface="Times New Roman" pitchFamily="18" charset="0"/>
              </a:rPr>
              <a:t>PO</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b="0" i="0" u="none" strike="noStrike" cap="none" normalizeH="0" baseline="0" dirty="0" smtClean="0">
                <a:ln>
                  <a:noFill/>
                </a:ln>
                <a:solidFill>
                  <a:schemeClr val="tx1"/>
                </a:solidFill>
                <a:effectLst/>
                <a:latin typeface="Arial" pitchFamily="34" charset="0"/>
                <a:ea typeface="Times New Roman" pitchFamily="18" charset="0"/>
              </a:rPr>
              <a:t>                                   98</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rPr>
              <a:t>Sulfato de Amônio                (NH</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b="0" i="0" u="none" strike="noStrike" cap="none" normalizeH="0" baseline="0" dirty="0" smtClean="0">
                <a:ln>
                  <a:noFill/>
                </a:ln>
                <a:solidFill>
                  <a:schemeClr val="tx1"/>
                </a:solidFill>
                <a:effectLst/>
                <a:latin typeface="Arial" pitchFamily="34" charset="0"/>
                <a:ea typeface="Times New Roman" pitchFamily="18" charset="0"/>
              </a:rPr>
              <a:t>)</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b="0" i="0" u="none" strike="noStrike" cap="none" normalizeH="0" baseline="0" dirty="0" smtClean="0">
                <a:ln>
                  <a:noFill/>
                </a:ln>
                <a:solidFill>
                  <a:schemeClr val="tx1"/>
                </a:solidFill>
                <a:effectLst/>
                <a:latin typeface="Arial" pitchFamily="34" charset="0"/>
                <a:ea typeface="Times New Roman" pitchFamily="18" charset="0"/>
              </a:rPr>
              <a:t>SO</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4                                                       </a:t>
            </a:r>
            <a:r>
              <a:rPr kumimoji="0" lang="pt-BR" b="0" i="0" u="none" strike="noStrike" cap="none" normalizeH="0" baseline="0" dirty="0" smtClean="0">
                <a:ln>
                  <a:noFill/>
                </a:ln>
                <a:solidFill>
                  <a:schemeClr val="tx1"/>
                </a:solidFill>
                <a:effectLst/>
                <a:latin typeface="Arial" pitchFamily="34" charset="0"/>
                <a:ea typeface="Times New Roman" pitchFamily="18" charset="0"/>
              </a:rPr>
              <a:t>94</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rPr>
              <a:t>Nitrato Amônio Puro             NH</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b="0" i="0" u="none" strike="noStrike" cap="none" normalizeH="0" baseline="0" dirty="0" smtClean="0">
                <a:ln>
                  <a:noFill/>
                </a:ln>
                <a:solidFill>
                  <a:schemeClr val="tx1"/>
                </a:solidFill>
                <a:effectLst/>
                <a:latin typeface="Arial" pitchFamily="34" charset="0"/>
                <a:ea typeface="Times New Roman" pitchFamily="18" charset="0"/>
              </a:rPr>
              <a:t>NO</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3</a:t>
            </a:r>
            <a:r>
              <a:rPr kumimoji="0" lang="pt-BR" b="0" i="0" u="none" strike="noStrike" cap="none" normalizeH="0" baseline="0" dirty="0" smtClean="0">
                <a:ln>
                  <a:noFill/>
                </a:ln>
                <a:solidFill>
                  <a:schemeClr val="tx1"/>
                </a:solidFill>
                <a:effectLst/>
                <a:latin typeface="Arial" pitchFamily="34" charset="0"/>
                <a:ea typeface="Times New Roman" pitchFamily="18" charset="0"/>
              </a:rPr>
              <a:t>                                      98</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rPr>
              <a:t>Nitrato </a:t>
            </a:r>
            <a:r>
              <a:rPr kumimoji="0" lang="pt-BR" b="0" i="0" u="none" strike="noStrike" cap="none" normalizeH="0" baseline="0" dirty="0" err="1" smtClean="0">
                <a:ln>
                  <a:noFill/>
                </a:ln>
                <a:solidFill>
                  <a:schemeClr val="tx1"/>
                </a:solidFill>
                <a:effectLst/>
                <a:latin typeface="Arial" pitchFamily="34" charset="0"/>
                <a:ea typeface="Times New Roman" pitchFamily="18" charset="0"/>
              </a:rPr>
              <a:t>Potasico</a:t>
            </a:r>
            <a:r>
              <a:rPr kumimoji="0" lang="pt-BR" b="0" i="0" u="none" strike="noStrike" cap="none" normalizeH="0" baseline="0" dirty="0" smtClean="0">
                <a:ln>
                  <a:noFill/>
                </a:ln>
                <a:solidFill>
                  <a:schemeClr val="tx1"/>
                </a:solidFill>
                <a:effectLst/>
                <a:latin typeface="Arial" pitchFamily="34" charset="0"/>
                <a:ea typeface="Times New Roman" pitchFamily="18" charset="0"/>
              </a:rPr>
              <a:t>                     KNO</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3</a:t>
            </a:r>
            <a:r>
              <a:rPr kumimoji="0" lang="pt-BR" b="0" i="0" u="none" strike="noStrike" cap="none" normalizeH="0" baseline="0" dirty="0" smtClean="0">
                <a:ln>
                  <a:noFill/>
                </a:ln>
                <a:solidFill>
                  <a:schemeClr val="tx1"/>
                </a:solidFill>
                <a:effectLst/>
                <a:latin typeface="Arial" pitchFamily="34" charset="0"/>
                <a:ea typeface="Times New Roman" pitchFamily="18" charset="0"/>
              </a:rPr>
              <a:t>                                          95</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rPr>
              <a:t>Nitrato Cálcico                       Ca (NO</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3</a:t>
            </a:r>
            <a:r>
              <a:rPr kumimoji="0" lang="pt-BR" b="0" i="0" u="none" strike="noStrike" cap="none" normalizeH="0" baseline="0" dirty="0" smtClean="0">
                <a:ln>
                  <a:noFill/>
                </a:ln>
                <a:solidFill>
                  <a:schemeClr val="tx1"/>
                </a:solidFill>
                <a:effectLst/>
                <a:latin typeface="Arial" pitchFamily="34" charset="0"/>
                <a:ea typeface="Times New Roman" pitchFamily="18" charset="0"/>
              </a:rPr>
              <a:t>)</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b="0" i="0" u="none" strike="noStrike" cap="none" normalizeH="0" baseline="0" dirty="0" smtClean="0">
                <a:ln>
                  <a:noFill/>
                </a:ln>
                <a:solidFill>
                  <a:schemeClr val="tx1"/>
                </a:solidFill>
                <a:effectLst/>
                <a:latin typeface="Arial" pitchFamily="34" charset="0"/>
                <a:ea typeface="Times New Roman" pitchFamily="18" charset="0"/>
              </a:rPr>
              <a:t>                                   90</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rPr>
              <a:t>Fosfato </a:t>
            </a:r>
            <a:r>
              <a:rPr kumimoji="0" lang="pt-BR" b="0" i="0" u="none" strike="noStrike" cap="none" normalizeH="0" baseline="0" dirty="0" err="1" smtClean="0">
                <a:ln>
                  <a:noFill/>
                </a:ln>
                <a:solidFill>
                  <a:schemeClr val="tx1"/>
                </a:solidFill>
                <a:effectLst/>
                <a:latin typeface="Arial" pitchFamily="34" charset="0"/>
                <a:ea typeface="Times New Roman" pitchFamily="18" charset="0"/>
              </a:rPr>
              <a:t>Monocalcico</a:t>
            </a:r>
            <a:r>
              <a:rPr kumimoji="0" lang="pt-BR" b="0" i="0" u="none" strike="noStrike" cap="none" normalizeH="0" baseline="0" dirty="0" smtClean="0">
                <a:ln>
                  <a:noFill/>
                </a:ln>
                <a:solidFill>
                  <a:schemeClr val="tx1"/>
                </a:solidFill>
                <a:effectLst/>
                <a:latin typeface="Arial" pitchFamily="34" charset="0"/>
                <a:ea typeface="Times New Roman" pitchFamily="18" charset="0"/>
              </a:rPr>
              <a:t>              Ca(H</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b="0" i="0" u="none" strike="noStrike" cap="none" normalizeH="0" baseline="0" dirty="0" smtClean="0">
                <a:ln>
                  <a:noFill/>
                </a:ln>
                <a:solidFill>
                  <a:schemeClr val="tx1"/>
                </a:solidFill>
                <a:effectLst/>
                <a:latin typeface="Arial" pitchFamily="34" charset="0"/>
                <a:ea typeface="Times New Roman" pitchFamily="18" charset="0"/>
              </a:rPr>
              <a:t>PO</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b="0" i="0" u="none" strike="noStrike" cap="none" normalizeH="0" baseline="0" dirty="0" smtClean="0">
                <a:ln>
                  <a:noFill/>
                </a:ln>
                <a:solidFill>
                  <a:schemeClr val="tx1"/>
                </a:solidFill>
                <a:effectLst/>
                <a:latin typeface="Arial" pitchFamily="34" charset="0"/>
                <a:ea typeface="Times New Roman" pitchFamily="18" charset="0"/>
              </a:rPr>
              <a:t> </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 </a:t>
            </a:r>
            <a:r>
              <a:rPr kumimoji="0" lang="pt-BR" b="0" i="0" u="none" strike="noStrike" cap="none" normalizeH="0" baseline="0" dirty="0" smtClean="0">
                <a:ln>
                  <a:noFill/>
                </a:ln>
                <a:solidFill>
                  <a:schemeClr val="tx1"/>
                </a:solidFill>
                <a:effectLst/>
                <a:latin typeface="Arial" pitchFamily="34" charset="0"/>
                <a:ea typeface="Times New Roman" pitchFamily="18" charset="0"/>
              </a:rPr>
              <a:t>                                 92</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rPr>
              <a:t>Sulfato de </a:t>
            </a:r>
            <a:r>
              <a:rPr kumimoji="0" lang="pt-BR" b="0" i="0" u="none" strike="noStrike" cap="none" normalizeH="0" baseline="0" dirty="0" err="1" smtClean="0">
                <a:ln>
                  <a:noFill/>
                </a:ln>
                <a:solidFill>
                  <a:schemeClr val="tx1"/>
                </a:solidFill>
                <a:effectLst/>
                <a:latin typeface="Arial" pitchFamily="34" charset="0"/>
                <a:ea typeface="Times New Roman" pitchFamily="18" charset="0"/>
              </a:rPr>
              <a:t>Potasio</a:t>
            </a:r>
            <a:r>
              <a:rPr kumimoji="0" lang="pt-BR" b="0" i="0" u="none" strike="noStrike" cap="none" normalizeH="0" baseline="0" dirty="0" smtClean="0">
                <a:ln>
                  <a:noFill/>
                </a:ln>
                <a:solidFill>
                  <a:schemeClr val="tx1"/>
                </a:solidFill>
                <a:effectLst/>
                <a:latin typeface="Arial" pitchFamily="34" charset="0"/>
                <a:ea typeface="Times New Roman" pitchFamily="18" charset="0"/>
              </a:rPr>
              <a:t>                   K</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b="0" i="0" u="none" strike="noStrike" cap="none" normalizeH="0" baseline="0" dirty="0" smtClean="0">
                <a:ln>
                  <a:noFill/>
                </a:ln>
                <a:solidFill>
                  <a:schemeClr val="tx1"/>
                </a:solidFill>
                <a:effectLst/>
                <a:latin typeface="Arial" pitchFamily="34" charset="0"/>
                <a:ea typeface="Times New Roman" pitchFamily="18" charset="0"/>
              </a:rPr>
              <a:t>SO</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b="0" i="0" u="none" strike="noStrike" cap="none" normalizeH="0" baseline="0" dirty="0" smtClean="0">
                <a:ln>
                  <a:noFill/>
                </a:ln>
                <a:solidFill>
                  <a:schemeClr val="tx1"/>
                </a:solidFill>
                <a:effectLst/>
                <a:latin typeface="Arial" pitchFamily="34" charset="0"/>
                <a:ea typeface="Times New Roman" pitchFamily="18" charset="0"/>
              </a:rPr>
              <a:t>                                        90</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rPr>
              <a:t>Sulfato de Magnésio               MgSO</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b="0" i="0" u="none" strike="noStrike" cap="none" normalizeH="0" baseline="0" dirty="0" smtClean="0">
                <a:ln>
                  <a:noFill/>
                </a:ln>
                <a:solidFill>
                  <a:schemeClr val="tx1"/>
                </a:solidFill>
                <a:effectLst/>
                <a:latin typeface="Arial" pitchFamily="34" charset="0"/>
                <a:ea typeface="Times New Roman" pitchFamily="18" charset="0"/>
              </a:rPr>
              <a:t>.7H</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b="0" i="0" u="none" strike="noStrike" cap="none" normalizeH="0" baseline="0" dirty="0" smtClean="0">
                <a:ln>
                  <a:noFill/>
                </a:ln>
                <a:solidFill>
                  <a:schemeClr val="tx1"/>
                </a:solidFill>
                <a:effectLst/>
                <a:latin typeface="Arial" pitchFamily="34" charset="0"/>
                <a:ea typeface="Times New Roman" pitchFamily="18" charset="0"/>
              </a:rPr>
              <a:t>O                            45</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err="1" smtClean="0">
                <a:ln>
                  <a:noFill/>
                </a:ln>
                <a:solidFill>
                  <a:schemeClr val="tx1"/>
                </a:solidFill>
                <a:effectLst/>
                <a:latin typeface="Arial" pitchFamily="34" charset="0"/>
                <a:ea typeface="Times New Roman" pitchFamily="18" charset="0"/>
              </a:rPr>
              <a:t>Cloruro</a:t>
            </a:r>
            <a:r>
              <a:rPr kumimoji="0" lang="pt-BR" b="0" i="0" u="none" strike="noStrike" cap="none" normalizeH="0" baseline="0" dirty="0" smtClean="0">
                <a:ln>
                  <a:noFill/>
                </a:ln>
                <a:solidFill>
                  <a:schemeClr val="tx1"/>
                </a:solidFill>
                <a:effectLst/>
                <a:latin typeface="Arial" pitchFamily="34" charset="0"/>
                <a:ea typeface="Times New Roman" pitchFamily="18" charset="0"/>
              </a:rPr>
              <a:t> de Cálcio                    CaCl</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b="0" i="0" u="none" strike="noStrike" cap="none" normalizeH="0" baseline="0" dirty="0" smtClean="0">
                <a:ln>
                  <a:noFill/>
                </a:ln>
                <a:solidFill>
                  <a:schemeClr val="tx1"/>
                </a:solidFill>
                <a:effectLst/>
                <a:latin typeface="Arial" pitchFamily="34" charset="0"/>
                <a:ea typeface="Times New Roman" pitchFamily="18" charset="0"/>
              </a:rPr>
              <a:t>                                        75</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rPr>
              <a:t>Sulfato de Cálcio </a:t>
            </a:r>
            <a:r>
              <a:rPr kumimoji="0" lang="pt-BR" b="0" i="0" u="none" strike="noStrike" cap="none" normalizeH="0" baseline="0" dirty="0" err="1" smtClean="0">
                <a:ln>
                  <a:noFill/>
                </a:ln>
                <a:solidFill>
                  <a:schemeClr val="tx1"/>
                </a:solidFill>
                <a:effectLst/>
                <a:latin typeface="Arial" pitchFamily="34" charset="0"/>
                <a:ea typeface="Times New Roman" pitchFamily="18" charset="0"/>
              </a:rPr>
              <a:t>yeso</a:t>
            </a:r>
            <a:r>
              <a:rPr kumimoji="0" lang="pt-BR" b="0" i="0" u="none" strike="noStrike" cap="none" normalizeH="0" baseline="0" dirty="0" smtClean="0">
                <a:ln>
                  <a:noFill/>
                </a:ln>
                <a:solidFill>
                  <a:schemeClr val="tx1"/>
                </a:solidFill>
                <a:effectLst/>
                <a:latin typeface="Arial" pitchFamily="34" charset="0"/>
                <a:ea typeface="Times New Roman" pitchFamily="18" charset="0"/>
              </a:rPr>
              <a:t>             CaSO</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b="0" i="0" u="none" strike="noStrike" cap="none" normalizeH="0" baseline="0" dirty="0" smtClean="0">
                <a:ln>
                  <a:noFill/>
                </a:ln>
                <a:solidFill>
                  <a:schemeClr val="tx1"/>
                </a:solidFill>
                <a:effectLst/>
                <a:latin typeface="Arial" pitchFamily="34" charset="0"/>
                <a:ea typeface="Times New Roman" pitchFamily="18" charset="0"/>
              </a:rPr>
              <a:t>                                       70</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rPr>
              <a:t>Fosfato </a:t>
            </a:r>
            <a:r>
              <a:rPr kumimoji="0" lang="pt-BR" b="0" i="0" u="none" strike="noStrike" cap="none" normalizeH="0" baseline="0" dirty="0" err="1" smtClean="0">
                <a:ln>
                  <a:noFill/>
                </a:ln>
                <a:solidFill>
                  <a:schemeClr val="tx1"/>
                </a:solidFill>
                <a:effectLst/>
                <a:latin typeface="Arial" pitchFamily="34" charset="0"/>
                <a:ea typeface="Times New Roman" pitchFamily="18" charset="0"/>
              </a:rPr>
              <a:t>Monopotasico</a:t>
            </a:r>
            <a:r>
              <a:rPr kumimoji="0" lang="pt-BR" b="0" i="0" u="none" strike="noStrike" cap="none" normalizeH="0" baseline="0" dirty="0" smtClean="0">
                <a:ln>
                  <a:noFill/>
                </a:ln>
                <a:solidFill>
                  <a:schemeClr val="tx1"/>
                </a:solidFill>
                <a:effectLst/>
                <a:latin typeface="Arial" pitchFamily="34" charset="0"/>
                <a:ea typeface="Times New Roman" pitchFamily="18" charset="0"/>
              </a:rPr>
              <a:t>              KH</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b="0" i="0" u="none" strike="noStrike" cap="none" normalizeH="0" baseline="0" dirty="0" smtClean="0">
                <a:ln>
                  <a:noFill/>
                </a:ln>
                <a:solidFill>
                  <a:schemeClr val="tx1"/>
                </a:solidFill>
                <a:effectLst/>
                <a:latin typeface="Arial" pitchFamily="34" charset="0"/>
                <a:ea typeface="Times New Roman" pitchFamily="18" charset="0"/>
              </a:rPr>
              <a:t>PO</a:t>
            </a:r>
            <a:r>
              <a:rPr kumimoji="0" lang="pt-BR"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b="0" i="0" u="none" strike="noStrike" cap="none" normalizeH="0" baseline="0" dirty="0" smtClean="0">
                <a:ln>
                  <a:noFill/>
                </a:ln>
                <a:solidFill>
                  <a:schemeClr val="tx1"/>
                </a:solidFill>
                <a:effectLst/>
                <a:latin typeface="Arial" pitchFamily="34" charset="0"/>
                <a:ea typeface="Times New Roman" pitchFamily="18" charset="0"/>
              </a:rPr>
              <a:t>                                   98</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err="1" smtClean="0">
                <a:ln>
                  <a:noFill/>
                </a:ln>
                <a:solidFill>
                  <a:schemeClr val="tx1"/>
                </a:solidFill>
                <a:effectLst/>
                <a:latin typeface="Arial" pitchFamily="34" charset="0"/>
                <a:ea typeface="Times New Roman" pitchFamily="18" charset="0"/>
              </a:rPr>
              <a:t>Cloruro</a:t>
            </a:r>
            <a:r>
              <a:rPr kumimoji="0" lang="pt-BR" b="0" i="0" u="none" strike="noStrike" cap="none" normalizeH="0" baseline="0" dirty="0" smtClean="0">
                <a:ln>
                  <a:noFill/>
                </a:ln>
                <a:solidFill>
                  <a:schemeClr val="tx1"/>
                </a:solidFill>
                <a:effectLst/>
                <a:latin typeface="Arial" pitchFamily="34" charset="0"/>
                <a:ea typeface="Times New Roman" pitchFamily="18" charset="0"/>
              </a:rPr>
              <a:t> </a:t>
            </a:r>
            <a:r>
              <a:rPr kumimoji="0" lang="pt-BR" b="0" i="0" u="none" strike="noStrike" cap="none" normalizeH="0" baseline="0" dirty="0" err="1" smtClean="0">
                <a:ln>
                  <a:noFill/>
                </a:ln>
                <a:solidFill>
                  <a:schemeClr val="tx1"/>
                </a:solidFill>
                <a:effectLst/>
                <a:latin typeface="Arial" pitchFamily="34" charset="0"/>
                <a:ea typeface="Times New Roman" pitchFamily="18" charset="0"/>
              </a:rPr>
              <a:t>Potasico</a:t>
            </a:r>
            <a:r>
              <a:rPr kumimoji="0" lang="pt-BR" b="0" i="0" u="none" strike="noStrike" cap="none" normalizeH="0" baseline="0" dirty="0" smtClean="0">
                <a:ln>
                  <a:noFill/>
                </a:ln>
                <a:solidFill>
                  <a:schemeClr val="tx1"/>
                </a:solidFill>
                <a:effectLst/>
                <a:latin typeface="Arial" pitchFamily="34" charset="0"/>
                <a:ea typeface="Times New Roman" pitchFamily="18" charset="0"/>
              </a:rPr>
              <a:t>                       </a:t>
            </a:r>
            <a:r>
              <a:rPr kumimoji="0" lang="pt-BR" b="0" i="0" u="none" strike="noStrike" cap="none" normalizeH="0" baseline="0" dirty="0" err="1" smtClean="0">
                <a:ln>
                  <a:noFill/>
                </a:ln>
                <a:solidFill>
                  <a:schemeClr val="tx1"/>
                </a:solidFill>
                <a:effectLst/>
                <a:latin typeface="Arial" pitchFamily="34" charset="0"/>
                <a:ea typeface="Times New Roman" pitchFamily="18" charset="0"/>
              </a:rPr>
              <a:t>KCl</a:t>
            </a:r>
            <a:r>
              <a:rPr kumimoji="0" lang="pt-BR" b="0" i="0" u="none" strike="noStrike" cap="none" normalizeH="0" baseline="0" dirty="0" smtClean="0">
                <a:ln>
                  <a:noFill/>
                </a:ln>
                <a:solidFill>
                  <a:schemeClr val="tx1"/>
                </a:solidFill>
                <a:effectLst/>
                <a:latin typeface="Arial" pitchFamily="34" charset="0"/>
                <a:ea typeface="Times New Roman" pitchFamily="18" charset="0"/>
              </a:rPr>
              <a:t>                                          95</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endParaRPr>
          </a:p>
        </p:txBody>
      </p:sp>
      <p:sp>
        <p:nvSpPr>
          <p:cNvPr id="3" name="2 CuadroTexto"/>
          <p:cNvSpPr txBox="1"/>
          <p:nvPr/>
        </p:nvSpPr>
        <p:spPr>
          <a:xfrm>
            <a:off x="971600" y="548680"/>
            <a:ext cx="7416824" cy="523220"/>
          </a:xfrm>
          <a:prstGeom prst="rect">
            <a:avLst/>
          </a:prstGeom>
          <a:noFill/>
        </p:spPr>
        <p:txBody>
          <a:bodyPr wrap="square" rtlCol="0">
            <a:spAutoFit/>
          </a:bodyPr>
          <a:lstStyle/>
          <a:p>
            <a:r>
              <a:rPr lang="es-ES" sz="2800" b="1" dirty="0" smtClean="0">
                <a:latin typeface="Arial" pitchFamily="34" charset="0"/>
                <a:cs typeface="Arial" pitchFamily="34" charset="0"/>
              </a:rPr>
              <a:t>Pureza de los fertilizantes comerciales (%)</a:t>
            </a:r>
            <a:endParaRPr lang="es-E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9552" y="184865"/>
            <a:ext cx="79928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sng" strike="noStrike" cap="none" normalizeH="0" baseline="0" dirty="0" smtClean="0">
                <a:ln>
                  <a:noFill/>
                </a:ln>
                <a:solidFill>
                  <a:schemeClr val="tx1"/>
                </a:solidFill>
                <a:effectLst/>
                <a:latin typeface="Arial" pitchFamily="34" charset="0"/>
                <a:ea typeface="Times New Roman" pitchFamily="18" charset="0"/>
              </a:rPr>
              <a:t>RELACIÓN ENTRE LOS FERTILIZANTES Y LA CONDUCTIVIDAD ELECTRICA</a:t>
            </a:r>
            <a:endParaRPr kumimoji="0" lang="es-ES" sz="2000" b="0" i="0" u="none" strike="noStrike" cap="none" normalizeH="0" baseline="0" dirty="0" smtClean="0">
              <a:ln>
                <a:noFill/>
              </a:ln>
              <a:solidFill>
                <a:schemeClr val="tx1"/>
              </a:solidFill>
              <a:effectLst/>
              <a:latin typeface="Arial" pitchFamily="34" charset="0"/>
            </a:endParaRPr>
          </a:p>
        </p:txBody>
      </p:sp>
      <p:sp>
        <p:nvSpPr>
          <p:cNvPr id="28674" name="Rectangle 2"/>
          <p:cNvSpPr>
            <a:spLocks noChangeArrowheads="1"/>
          </p:cNvSpPr>
          <p:nvPr/>
        </p:nvSpPr>
        <p:spPr bwMode="auto">
          <a:xfrm>
            <a:off x="395536" y="929913"/>
            <a:ext cx="828092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rPr>
              <a:t>Al diluir 0.5 g de un fertilizante en agua pura producen una conductividad eléctrica (CE) en µS.cm</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-1</a:t>
            </a:r>
            <a:r>
              <a:rPr kumimoji="0" lang="es-ES" b="0" i="0" u="none" strike="noStrike" cap="none" normalizeH="0" baseline="0" dirty="0" smtClean="0">
                <a:ln>
                  <a:noFill/>
                </a:ln>
                <a:solidFill>
                  <a:schemeClr val="tx1"/>
                </a:solidFill>
                <a:effectLst/>
                <a:latin typeface="Arial" pitchFamily="34" charset="0"/>
                <a:ea typeface="Times New Roman" pitchFamily="18" charset="0"/>
              </a:rPr>
              <a:t>. Aumentos de la CE de más de 1000 µS.cm</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-1</a:t>
            </a:r>
            <a:r>
              <a:rPr kumimoji="0" lang="es-ES" b="0" i="0" u="none" strike="noStrike" cap="none" normalizeH="0" baseline="0" dirty="0" smtClean="0">
                <a:ln>
                  <a:noFill/>
                </a:ln>
                <a:solidFill>
                  <a:schemeClr val="tx1"/>
                </a:solidFill>
                <a:effectLst/>
                <a:latin typeface="Arial" pitchFamily="34" charset="0"/>
                <a:ea typeface="Times New Roman" pitchFamily="18" charset="0"/>
              </a:rPr>
              <a:t> son muy elevados (ME), aumentos de la CE entre 700-1000 µS.cm</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-1</a:t>
            </a:r>
            <a:r>
              <a:rPr kumimoji="0" lang="es-ES" b="0" i="0" u="none" strike="noStrike" cap="none" normalizeH="0" baseline="0" dirty="0" smtClean="0">
                <a:ln>
                  <a:noFill/>
                </a:ln>
                <a:solidFill>
                  <a:schemeClr val="tx1"/>
                </a:solidFill>
                <a:effectLst/>
                <a:latin typeface="Arial" pitchFamily="34" charset="0"/>
                <a:ea typeface="Times New Roman" pitchFamily="18" charset="0"/>
              </a:rPr>
              <a:t> se consideran elevados E, aumentos de la CE entre 500-700 µS.cm</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-1</a:t>
            </a:r>
            <a:r>
              <a:rPr kumimoji="0" lang="es-ES" b="0" i="0" u="none" strike="noStrike" cap="none" normalizeH="0" baseline="0" dirty="0" smtClean="0">
                <a:ln>
                  <a:noFill/>
                </a:ln>
                <a:solidFill>
                  <a:schemeClr val="tx1"/>
                </a:solidFill>
                <a:effectLst/>
                <a:latin typeface="Arial" pitchFamily="34" charset="0"/>
                <a:ea typeface="Times New Roman" pitchFamily="18" charset="0"/>
              </a:rPr>
              <a:t> se consideran promedios (M). Aumentos de la CE entre 400-500 µS.cm</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-1</a:t>
            </a:r>
            <a:r>
              <a:rPr kumimoji="0" lang="es-ES" b="0" i="0" u="none" strike="noStrike" cap="none" normalizeH="0" baseline="0" dirty="0" smtClean="0">
                <a:ln>
                  <a:noFill/>
                </a:ln>
                <a:solidFill>
                  <a:schemeClr val="tx1"/>
                </a:solidFill>
                <a:effectLst/>
                <a:latin typeface="Arial" pitchFamily="34" charset="0"/>
                <a:ea typeface="Times New Roman" pitchFamily="18" charset="0"/>
              </a:rPr>
              <a:t> se consideran bajos (B) y aumentos de la CE menores de 400 µS.cm</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-1</a:t>
            </a:r>
            <a:r>
              <a:rPr kumimoji="0" lang="es-ES" b="0" i="0" u="none" strike="noStrike" cap="none" normalizeH="0" baseline="0" dirty="0" smtClean="0">
                <a:ln>
                  <a:noFill/>
                </a:ln>
                <a:solidFill>
                  <a:schemeClr val="tx1"/>
                </a:solidFill>
                <a:effectLst/>
                <a:latin typeface="Arial" pitchFamily="34" charset="0"/>
                <a:ea typeface="Times New Roman" pitchFamily="18" charset="0"/>
              </a:rPr>
              <a:t> se consideran muy bajos (MB).</a:t>
            </a:r>
            <a:endParaRPr kumimoji="0" lang="es-ES" b="0" i="0" u="none" strike="noStrike" cap="none" normalizeH="0" baseline="0" dirty="0" smtClean="0">
              <a:ln>
                <a:noFill/>
              </a:ln>
              <a:solidFill>
                <a:schemeClr val="tx1"/>
              </a:solidFill>
              <a:effectLst/>
              <a:latin typeface="Arial" pitchFamily="34" charset="0"/>
            </a:endParaRPr>
          </a:p>
        </p:txBody>
      </p:sp>
      <p:graphicFrame>
        <p:nvGraphicFramePr>
          <p:cNvPr id="4" name="3 Tabla"/>
          <p:cNvGraphicFramePr>
            <a:graphicFrameLocks noGrp="1"/>
          </p:cNvGraphicFramePr>
          <p:nvPr/>
        </p:nvGraphicFramePr>
        <p:xfrm>
          <a:off x="1187624" y="2924944"/>
          <a:ext cx="7272808" cy="3748145"/>
        </p:xfrm>
        <a:graphic>
          <a:graphicData uri="http://schemas.openxmlformats.org/drawingml/2006/table">
            <a:tbl>
              <a:tblPr/>
              <a:tblGrid>
                <a:gridCol w="2423989"/>
                <a:gridCol w="2423989"/>
                <a:gridCol w="2424830"/>
              </a:tblGrid>
              <a:tr h="299682">
                <a:tc>
                  <a:txBody>
                    <a:bodyPr/>
                    <a:lstStyle/>
                    <a:p>
                      <a:pPr algn="ctr">
                        <a:spcAft>
                          <a:spcPts val="0"/>
                        </a:spcAft>
                      </a:pPr>
                      <a:r>
                        <a:rPr lang="es-ES" sz="1800" b="1" dirty="0">
                          <a:latin typeface="Arial" pitchFamily="34" charset="0"/>
                          <a:ea typeface="Times New Roman"/>
                          <a:cs typeface="Arial" pitchFamily="34" charset="0"/>
                        </a:rPr>
                        <a:t>SAL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latin typeface="Arial" pitchFamily="34" charset="0"/>
                          <a:ea typeface="Times New Roman"/>
                          <a:cs typeface="Arial" pitchFamily="34" charset="0"/>
                        </a:rPr>
                        <a:t>CE (µS.cm</a:t>
                      </a:r>
                      <a:r>
                        <a:rPr lang="es-ES" sz="1800" b="1" baseline="30000">
                          <a:latin typeface="Arial" pitchFamily="34" charset="0"/>
                          <a:ea typeface="Times New Roman"/>
                          <a:cs typeface="Arial" pitchFamily="34" charset="0"/>
                        </a:rPr>
                        <a:t>-1</a:t>
                      </a:r>
                      <a:r>
                        <a:rPr lang="es-ES" sz="1800" b="1">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dirty="0">
                          <a:latin typeface="Arial" pitchFamily="34" charset="0"/>
                          <a:ea typeface="Times New Roman"/>
                          <a:cs typeface="Arial" pitchFamily="34" charset="0"/>
                        </a:rPr>
                        <a:t>CLASIFICACIÓN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463">
                <a:tc gridSpan="3">
                  <a:txBody>
                    <a:bodyPr/>
                    <a:lstStyle/>
                    <a:p>
                      <a:pPr algn="just">
                        <a:spcAft>
                          <a:spcPts val="0"/>
                        </a:spcAft>
                      </a:pPr>
                      <a:r>
                        <a:rPr lang="pt-BR" sz="2000" dirty="0">
                          <a:latin typeface="Times New Roman"/>
                          <a:ea typeface="Times New Roman"/>
                          <a:cs typeface="Times New Roman"/>
                        </a:rPr>
                        <a:t>Nitrato </a:t>
                      </a:r>
                      <a:r>
                        <a:rPr lang="pt-BR" sz="2000" dirty="0" err="1">
                          <a:latin typeface="Times New Roman"/>
                          <a:ea typeface="Times New Roman"/>
                          <a:cs typeface="Times New Roman"/>
                        </a:rPr>
                        <a:t>Amonico</a:t>
                      </a:r>
                      <a:r>
                        <a:rPr lang="pt-BR" sz="2000" dirty="0">
                          <a:latin typeface="Times New Roman"/>
                          <a:ea typeface="Times New Roman"/>
                          <a:cs typeface="Times New Roman"/>
                        </a:rPr>
                        <a:t>                       850                                        E</a:t>
                      </a:r>
                      <a:endParaRPr lang="es-ES" sz="2000" dirty="0">
                        <a:latin typeface="Times New Roman"/>
                        <a:ea typeface="Times New Roman"/>
                        <a:cs typeface="Times New Roman"/>
                      </a:endParaRPr>
                    </a:p>
                    <a:p>
                      <a:pPr algn="just">
                        <a:spcAft>
                          <a:spcPts val="0"/>
                        </a:spcAft>
                      </a:pPr>
                      <a:r>
                        <a:rPr lang="pt-BR" sz="2000" dirty="0">
                          <a:latin typeface="Times New Roman"/>
                          <a:ea typeface="Times New Roman"/>
                          <a:cs typeface="Times New Roman"/>
                        </a:rPr>
                        <a:t>Nitrato </a:t>
                      </a:r>
                      <a:r>
                        <a:rPr lang="pt-BR" sz="2000" dirty="0" err="1">
                          <a:latin typeface="Times New Roman"/>
                          <a:ea typeface="Times New Roman"/>
                          <a:cs typeface="Times New Roman"/>
                        </a:rPr>
                        <a:t>Potasico</a:t>
                      </a:r>
                      <a:r>
                        <a:rPr lang="pt-BR" sz="2000" dirty="0">
                          <a:latin typeface="Times New Roman"/>
                          <a:ea typeface="Times New Roman"/>
                          <a:cs typeface="Times New Roman"/>
                        </a:rPr>
                        <a:t>                        693                                        M</a:t>
                      </a:r>
                      <a:endParaRPr lang="es-ES" sz="2000" dirty="0">
                        <a:latin typeface="Times New Roman"/>
                        <a:ea typeface="Times New Roman"/>
                        <a:cs typeface="Times New Roman"/>
                      </a:endParaRPr>
                    </a:p>
                    <a:p>
                      <a:pPr algn="just">
                        <a:spcAft>
                          <a:spcPts val="0"/>
                        </a:spcAft>
                      </a:pPr>
                      <a:r>
                        <a:rPr lang="pt-BR" sz="2000" dirty="0">
                          <a:latin typeface="Times New Roman"/>
                          <a:ea typeface="Times New Roman"/>
                          <a:cs typeface="Times New Roman"/>
                        </a:rPr>
                        <a:t>Nitrato Cálcico                         605                                         M</a:t>
                      </a:r>
                      <a:endParaRPr lang="es-ES" sz="2000" dirty="0">
                        <a:latin typeface="Times New Roman"/>
                        <a:ea typeface="Times New Roman"/>
                        <a:cs typeface="Times New Roman"/>
                      </a:endParaRPr>
                    </a:p>
                    <a:p>
                      <a:pPr algn="just">
                        <a:spcAft>
                          <a:spcPts val="0"/>
                        </a:spcAft>
                      </a:pPr>
                      <a:r>
                        <a:rPr lang="pt-BR" sz="2000" dirty="0">
                          <a:latin typeface="Times New Roman"/>
                          <a:ea typeface="Times New Roman"/>
                          <a:cs typeface="Times New Roman"/>
                        </a:rPr>
                        <a:t>Nitrato de Magnésio                 448                                         B</a:t>
                      </a:r>
                      <a:endParaRPr lang="es-ES" sz="2000" dirty="0">
                        <a:latin typeface="Times New Roman"/>
                        <a:ea typeface="Times New Roman"/>
                        <a:cs typeface="Times New Roman"/>
                      </a:endParaRPr>
                    </a:p>
                    <a:p>
                      <a:pPr algn="just">
                        <a:spcAft>
                          <a:spcPts val="0"/>
                        </a:spcAft>
                      </a:pPr>
                      <a:r>
                        <a:rPr lang="pt-BR" sz="2000" dirty="0">
                          <a:latin typeface="Times New Roman"/>
                          <a:ea typeface="Times New Roman"/>
                          <a:cs typeface="Times New Roman"/>
                        </a:rPr>
                        <a:t>Sulfato de </a:t>
                      </a:r>
                      <a:r>
                        <a:rPr lang="pt-BR" sz="2000" dirty="0" err="1">
                          <a:latin typeface="Times New Roman"/>
                          <a:ea typeface="Times New Roman"/>
                          <a:cs typeface="Times New Roman"/>
                        </a:rPr>
                        <a:t>Amonio</a:t>
                      </a:r>
                      <a:r>
                        <a:rPr lang="pt-BR" sz="2000" dirty="0">
                          <a:latin typeface="Times New Roman"/>
                          <a:ea typeface="Times New Roman"/>
                          <a:cs typeface="Times New Roman"/>
                        </a:rPr>
                        <a:t>                    1033                                      ME</a:t>
                      </a:r>
                      <a:endParaRPr lang="es-ES" sz="2000" dirty="0">
                        <a:latin typeface="Times New Roman"/>
                        <a:ea typeface="Times New Roman"/>
                        <a:cs typeface="Times New Roman"/>
                      </a:endParaRPr>
                    </a:p>
                    <a:p>
                      <a:pPr algn="just">
                        <a:spcAft>
                          <a:spcPts val="0"/>
                        </a:spcAft>
                      </a:pPr>
                      <a:r>
                        <a:rPr lang="pt-BR" sz="2000" dirty="0">
                          <a:latin typeface="Times New Roman"/>
                          <a:ea typeface="Times New Roman"/>
                          <a:cs typeface="Times New Roman"/>
                        </a:rPr>
                        <a:t>Sulfato de </a:t>
                      </a:r>
                      <a:r>
                        <a:rPr lang="pt-BR" sz="2000" dirty="0" err="1">
                          <a:latin typeface="Times New Roman"/>
                          <a:ea typeface="Times New Roman"/>
                          <a:cs typeface="Times New Roman"/>
                        </a:rPr>
                        <a:t>Potasio</a:t>
                      </a:r>
                      <a:r>
                        <a:rPr lang="pt-BR" sz="2000" dirty="0">
                          <a:latin typeface="Times New Roman"/>
                          <a:ea typeface="Times New Roman"/>
                          <a:cs typeface="Times New Roman"/>
                        </a:rPr>
                        <a:t>                     880                                        E</a:t>
                      </a:r>
                      <a:endParaRPr lang="es-ES" sz="2000" dirty="0">
                        <a:latin typeface="Times New Roman"/>
                        <a:ea typeface="Times New Roman"/>
                        <a:cs typeface="Times New Roman"/>
                      </a:endParaRPr>
                    </a:p>
                    <a:p>
                      <a:pPr algn="just">
                        <a:spcAft>
                          <a:spcPts val="0"/>
                        </a:spcAft>
                      </a:pPr>
                      <a:r>
                        <a:rPr lang="pt-BR" sz="2000" dirty="0">
                          <a:latin typeface="Times New Roman"/>
                          <a:ea typeface="Times New Roman"/>
                          <a:cs typeface="Times New Roman"/>
                        </a:rPr>
                        <a:t>Sulfato de Magnésio                 410                                         B</a:t>
                      </a:r>
                      <a:endParaRPr lang="es-ES" sz="2000" dirty="0">
                        <a:latin typeface="Times New Roman"/>
                        <a:ea typeface="Times New Roman"/>
                        <a:cs typeface="Times New Roman"/>
                      </a:endParaRPr>
                    </a:p>
                    <a:p>
                      <a:pPr algn="just">
                        <a:spcAft>
                          <a:spcPts val="0"/>
                        </a:spcAft>
                      </a:pPr>
                      <a:r>
                        <a:rPr lang="pt-BR" sz="2000" dirty="0">
                          <a:latin typeface="Times New Roman"/>
                          <a:ea typeface="Times New Roman"/>
                          <a:cs typeface="Times New Roman"/>
                        </a:rPr>
                        <a:t>Fosfato </a:t>
                      </a:r>
                      <a:r>
                        <a:rPr lang="pt-BR" sz="2000" dirty="0" err="1">
                          <a:latin typeface="Times New Roman"/>
                          <a:ea typeface="Times New Roman"/>
                          <a:cs typeface="Times New Roman"/>
                        </a:rPr>
                        <a:t>Monoamonico</a:t>
                      </a:r>
                      <a:r>
                        <a:rPr lang="pt-BR" sz="2000" dirty="0">
                          <a:latin typeface="Times New Roman"/>
                          <a:ea typeface="Times New Roman"/>
                          <a:cs typeface="Times New Roman"/>
                        </a:rPr>
                        <a:t>              455                                         B</a:t>
                      </a:r>
                      <a:endParaRPr lang="es-ES" sz="2000" dirty="0">
                        <a:latin typeface="Times New Roman"/>
                        <a:ea typeface="Times New Roman"/>
                        <a:cs typeface="Times New Roman"/>
                      </a:endParaRPr>
                    </a:p>
                    <a:p>
                      <a:pPr algn="just">
                        <a:spcAft>
                          <a:spcPts val="0"/>
                        </a:spcAft>
                      </a:pPr>
                      <a:r>
                        <a:rPr lang="pt-BR" sz="2000" dirty="0">
                          <a:latin typeface="Times New Roman"/>
                          <a:ea typeface="Times New Roman"/>
                          <a:cs typeface="Times New Roman"/>
                        </a:rPr>
                        <a:t>Fosfato </a:t>
                      </a:r>
                      <a:r>
                        <a:rPr lang="pt-BR" sz="2000" dirty="0" err="1">
                          <a:latin typeface="Times New Roman"/>
                          <a:ea typeface="Times New Roman"/>
                          <a:cs typeface="Times New Roman"/>
                        </a:rPr>
                        <a:t>Monopotasico</a:t>
                      </a:r>
                      <a:r>
                        <a:rPr lang="pt-BR" sz="2000" dirty="0">
                          <a:latin typeface="Times New Roman"/>
                          <a:ea typeface="Times New Roman"/>
                          <a:cs typeface="Times New Roman"/>
                        </a:rPr>
                        <a:t>               375                                       MB</a:t>
                      </a:r>
                      <a:endParaRPr lang="es-ES" sz="2000" dirty="0">
                        <a:latin typeface="Times New Roman"/>
                        <a:ea typeface="Times New Roman"/>
                        <a:cs typeface="Times New Roman"/>
                      </a:endParaRPr>
                    </a:p>
                    <a:p>
                      <a:pPr algn="just">
                        <a:spcAft>
                          <a:spcPts val="0"/>
                        </a:spcAft>
                      </a:pPr>
                      <a:r>
                        <a:rPr lang="pt-BR" sz="2000" dirty="0" err="1">
                          <a:latin typeface="Times New Roman"/>
                          <a:ea typeface="Times New Roman"/>
                          <a:cs typeface="Times New Roman"/>
                        </a:rPr>
                        <a:t>Cloruro</a:t>
                      </a:r>
                      <a:r>
                        <a:rPr lang="pt-BR" sz="2000" dirty="0">
                          <a:latin typeface="Times New Roman"/>
                          <a:ea typeface="Times New Roman"/>
                          <a:cs typeface="Times New Roman"/>
                        </a:rPr>
                        <a:t> de </a:t>
                      </a:r>
                      <a:r>
                        <a:rPr lang="pt-BR" sz="2000" dirty="0" err="1">
                          <a:latin typeface="Times New Roman"/>
                          <a:ea typeface="Times New Roman"/>
                          <a:cs typeface="Times New Roman"/>
                        </a:rPr>
                        <a:t>Potasio</a:t>
                      </a:r>
                      <a:r>
                        <a:rPr lang="pt-BR" sz="2000" dirty="0">
                          <a:latin typeface="Times New Roman"/>
                          <a:ea typeface="Times New Roman"/>
                          <a:cs typeface="Times New Roman"/>
                        </a:rPr>
                        <a:t>                     948                                       E</a:t>
                      </a:r>
                      <a:endParaRPr lang="es-ES" sz="2000" dirty="0">
                        <a:latin typeface="Times New Roman"/>
                        <a:ea typeface="Times New Roman"/>
                        <a:cs typeface="Times New Roman"/>
                      </a:endParaRPr>
                    </a:p>
                    <a:p>
                      <a:pPr algn="just">
                        <a:spcAft>
                          <a:spcPts val="0"/>
                        </a:spcAft>
                      </a:pPr>
                      <a:r>
                        <a:rPr lang="pt-BR" sz="2000" dirty="0" err="1">
                          <a:latin typeface="Times New Roman"/>
                          <a:ea typeface="Times New Roman"/>
                          <a:cs typeface="Times New Roman"/>
                        </a:rPr>
                        <a:t>Cloruro</a:t>
                      </a:r>
                      <a:r>
                        <a:rPr lang="pt-BR" sz="2000" dirty="0">
                          <a:latin typeface="Times New Roman"/>
                          <a:ea typeface="Times New Roman"/>
                          <a:cs typeface="Times New Roman"/>
                        </a:rPr>
                        <a:t> Sódico                          1003                                     ME</a:t>
                      </a:r>
                      <a:endParaRPr lang="es-E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115616" y="766445"/>
            <a:ext cx="69127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sng" strike="noStrike" cap="none" normalizeH="0" baseline="0" dirty="0" smtClean="0">
                <a:ln>
                  <a:noFill/>
                </a:ln>
                <a:solidFill>
                  <a:schemeClr val="tx1"/>
                </a:solidFill>
                <a:effectLst/>
                <a:latin typeface="Arial" pitchFamily="34" charset="0"/>
                <a:ea typeface="Times New Roman" pitchFamily="18" charset="0"/>
              </a:rPr>
              <a:t>RELACIÓN ENTRE LA CONCENTRACIÓN DE</a:t>
            </a:r>
            <a:r>
              <a:rPr kumimoji="0" lang="es-ES" b="1" i="0" u="sng" strike="noStrike" cap="none" normalizeH="0" dirty="0" smtClean="0">
                <a:ln>
                  <a:noFill/>
                </a:ln>
                <a:solidFill>
                  <a:schemeClr val="tx1"/>
                </a:solidFill>
                <a:effectLst/>
                <a:latin typeface="Arial" pitchFamily="34" charset="0"/>
                <a:ea typeface="Times New Roman" pitchFamily="18" charset="0"/>
              </a:rPr>
              <a:t> LOS</a:t>
            </a:r>
            <a:r>
              <a:rPr kumimoji="0" lang="es-ES" b="1" i="0" u="sng" strike="noStrike" cap="none" normalizeH="0" baseline="0" dirty="0" smtClean="0">
                <a:ln>
                  <a:noFill/>
                </a:ln>
                <a:solidFill>
                  <a:schemeClr val="tx1"/>
                </a:solidFill>
                <a:effectLst/>
                <a:latin typeface="Arial" pitchFamily="34" charset="0"/>
                <a:ea typeface="Times New Roman" pitchFamily="18" charset="0"/>
              </a:rPr>
              <a:t> FERTILIZANTES Y  EL pH</a:t>
            </a:r>
            <a:endParaRPr kumimoji="0" lang="es-ES"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408382" y="2420887"/>
          <a:ext cx="8340081" cy="2160239"/>
        </p:xfrm>
        <a:graphic>
          <a:graphicData uri="http://schemas.openxmlformats.org/drawingml/2006/table">
            <a:tbl>
              <a:tblPr/>
              <a:tblGrid>
                <a:gridCol w="1011274"/>
                <a:gridCol w="905102"/>
                <a:gridCol w="905102"/>
                <a:gridCol w="903343"/>
                <a:gridCol w="910382"/>
                <a:gridCol w="903343"/>
                <a:gridCol w="987224"/>
                <a:gridCol w="903929"/>
                <a:gridCol w="910382"/>
              </a:tblGrid>
              <a:tr h="925815">
                <a:tc>
                  <a:txBody>
                    <a:bodyPr/>
                    <a:lstStyle/>
                    <a:p>
                      <a:pPr algn="ctr">
                        <a:spcAft>
                          <a:spcPts val="0"/>
                        </a:spcAft>
                      </a:pPr>
                      <a:r>
                        <a:rPr lang="es-ES" sz="1400" b="1" dirty="0">
                          <a:latin typeface="Arial" pitchFamily="34" charset="0"/>
                          <a:ea typeface="Times New Roman"/>
                          <a:cs typeface="Arial" pitchFamily="34" charset="0"/>
                        </a:rPr>
                        <a:t>Concentración g.l</a:t>
                      </a:r>
                      <a:r>
                        <a:rPr lang="es-ES" sz="1400" b="1" baseline="30000" dirty="0">
                          <a:latin typeface="Arial" pitchFamily="34" charset="0"/>
                          <a:ea typeface="Times New Roman"/>
                          <a:cs typeface="Arial" pitchFamily="34" charset="0"/>
                        </a:rPr>
                        <a:t>-1</a:t>
                      </a:r>
                      <a:endParaRPr lang="es-ES" sz="1400" dirty="0">
                        <a:latin typeface="Arial" pitchFamily="34" charset="0"/>
                        <a:ea typeface="Times New Roman"/>
                        <a:cs typeface="Arial" pitchFamily="34" charset="0"/>
                      </a:endParaRPr>
                    </a:p>
                  </a:txBody>
                  <a:tcPr marL="46305" marR="463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pitchFamily="34" charset="0"/>
                          <a:ea typeface="Times New Roman"/>
                          <a:cs typeface="Arial" pitchFamily="34" charset="0"/>
                        </a:rPr>
                        <a:t>Nitrato de Amonio</a:t>
                      </a:r>
                      <a:endParaRPr lang="es-ES" sz="1400">
                        <a:latin typeface="Arial" pitchFamily="34" charset="0"/>
                        <a:ea typeface="Times New Roman"/>
                        <a:cs typeface="Arial" pitchFamily="34" charset="0"/>
                      </a:endParaRPr>
                    </a:p>
                  </a:txBody>
                  <a:tcPr marL="46305" marR="463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pitchFamily="34" charset="0"/>
                          <a:ea typeface="Times New Roman"/>
                          <a:cs typeface="Arial" pitchFamily="34" charset="0"/>
                        </a:rPr>
                        <a:t>Sulfato de Amonio</a:t>
                      </a:r>
                      <a:endParaRPr lang="es-ES" sz="1400">
                        <a:latin typeface="Arial" pitchFamily="34" charset="0"/>
                        <a:ea typeface="Times New Roman"/>
                        <a:cs typeface="Arial" pitchFamily="34" charset="0"/>
                      </a:endParaRPr>
                    </a:p>
                  </a:txBody>
                  <a:tcPr marL="46305" marR="463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pitchFamily="34" charset="0"/>
                          <a:ea typeface="Times New Roman"/>
                          <a:cs typeface="Arial" pitchFamily="34" charset="0"/>
                        </a:rPr>
                        <a:t>Nitrato de Calcio</a:t>
                      </a:r>
                      <a:endParaRPr lang="es-ES" sz="1400">
                        <a:latin typeface="Arial" pitchFamily="34" charset="0"/>
                        <a:ea typeface="Times New Roman"/>
                        <a:cs typeface="Arial" pitchFamily="34" charset="0"/>
                      </a:endParaRPr>
                    </a:p>
                  </a:txBody>
                  <a:tcPr marL="46305" marR="463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pitchFamily="34" charset="0"/>
                          <a:ea typeface="Times New Roman"/>
                          <a:cs typeface="Arial" pitchFamily="34" charset="0"/>
                        </a:rPr>
                        <a:t>Nitrato de Magnesio</a:t>
                      </a:r>
                      <a:endParaRPr lang="es-ES" sz="1400">
                        <a:latin typeface="Arial" pitchFamily="34" charset="0"/>
                        <a:ea typeface="Times New Roman"/>
                        <a:cs typeface="Arial" pitchFamily="34" charset="0"/>
                      </a:endParaRPr>
                    </a:p>
                  </a:txBody>
                  <a:tcPr marL="46305" marR="463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pitchFamily="34" charset="0"/>
                          <a:ea typeface="Times New Roman"/>
                          <a:cs typeface="Arial" pitchFamily="34" charset="0"/>
                        </a:rPr>
                        <a:t>Nitrato de Potasio</a:t>
                      </a:r>
                      <a:endParaRPr lang="es-ES" sz="1400">
                        <a:latin typeface="Arial" pitchFamily="34" charset="0"/>
                        <a:ea typeface="Times New Roman"/>
                        <a:cs typeface="Arial" pitchFamily="34" charset="0"/>
                      </a:endParaRPr>
                    </a:p>
                  </a:txBody>
                  <a:tcPr marL="46305" marR="463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pitchFamily="34" charset="0"/>
                          <a:ea typeface="Times New Roman"/>
                          <a:cs typeface="Arial" pitchFamily="34" charset="0"/>
                        </a:rPr>
                        <a:t>Fosfato Monoamónico</a:t>
                      </a:r>
                      <a:endParaRPr lang="es-ES" sz="1400">
                        <a:latin typeface="Arial" pitchFamily="34" charset="0"/>
                        <a:ea typeface="Times New Roman"/>
                        <a:cs typeface="Arial" pitchFamily="34" charset="0"/>
                      </a:endParaRPr>
                    </a:p>
                  </a:txBody>
                  <a:tcPr marL="46305" marR="463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pitchFamily="34" charset="0"/>
                          <a:ea typeface="Times New Roman"/>
                          <a:cs typeface="Arial" pitchFamily="34" charset="0"/>
                        </a:rPr>
                        <a:t>Sulfato de Potasio</a:t>
                      </a:r>
                      <a:endParaRPr lang="es-ES" sz="1400">
                        <a:latin typeface="Arial" pitchFamily="34" charset="0"/>
                        <a:ea typeface="Times New Roman"/>
                        <a:cs typeface="Arial" pitchFamily="34" charset="0"/>
                      </a:endParaRPr>
                    </a:p>
                  </a:txBody>
                  <a:tcPr marL="46305" marR="463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pitchFamily="34" charset="0"/>
                          <a:ea typeface="Times New Roman"/>
                          <a:cs typeface="Arial" pitchFamily="34" charset="0"/>
                        </a:rPr>
                        <a:t>Acido Fosfórico al 75%</a:t>
                      </a:r>
                      <a:endParaRPr lang="es-ES" sz="1400">
                        <a:latin typeface="Arial" pitchFamily="34" charset="0"/>
                        <a:ea typeface="Times New Roman"/>
                        <a:cs typeface="Arial" pitchFamily="34" charset="0"/>
                      </a:endParaRPr>
                    </a:p>
                  </a:txBody>
                  <a:tcPr marL="46305" marR="463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06">
                <a:tc>
                  <a:txBody>
                    <a:bodyPr/>
                    <a:lstStyle/>
                    <a:p>
                      <a:pPr algn="ctr">
                        <a:spcAft>
                          <a:spcPts val="0"/>
                        </a:spcAft>
                      </a:pPr>
                      <a:r>
                        <a:rPr lang="es-ES" sz="1800">
                          <a:latin typeface="Arial" pitchFamily="34" charset="0"/>
                          <a:ea typeface="Times New Roman"/>
                          <a:cs typeface="Arial" pitchFamily="34" charset="0"/>
                        </a:rPr>
                        <a:t>0.25</a:t>
                      </a:r>
                    </a:p>
                  </a:txBody>
                  <a:tcPr marL="46305" marR="46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800">
                          <a:latin typeface="Arial" pitchFamily="34" charset="0"/>
                          <a:ea typeface="Times New Roman"/>
                          <a:cs typeface="Arial" pitchFamily="34" charset="0"/>
                        </a:rPr>
                        <a:t>5.87</a:t>
                      </a:r>
                    </a:p>
                  </a:txBody>
                  <a:tcPr marL="46305" marR="46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800">
                          <a:latin typeface="Arial" pitchFamily="34" charset="0"/>
                          <a:ea typeface="Times New Roman"/>
                          <a:cs typeface="Arial" pitchFamily="34" charset="0"/>
                        </a:rPr>
                        <a:t>5.47</a:t>
                      </a:r>
                    </a:p>
                  </a:txBody>
                  <a:tcPr marL="46305" marR="46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800">
                          <a:latin typeface="Arial" pitchFamily="34" charset="0"/>
                          <a:ea typeface="Times New Roman"/>
                          <a:cs typeface="Arial" pitchFamily="34" charset="0"/>
                        </a:rPr>
                        <a:t>6.90</a:t>
                      </a:r>
                    </a:p>
                  </a:txBody>
                  <a:tcPr marL="46305" marR="46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800">
                          <a:latin typeface="Arial" pitchFamily="34" charset="0"/>
                          <a:ea typeface="Times New Roman"/>
                          <a:cs typeface="Arial" pitchFamily="34" charset="0"/>
                        </a:rPr>
                        <a:t>59.0</a:t>
                      </a:r>
                    </a:p>
                  </a:txBody>
                  <a:tcPr marL="46305" marR="46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800">
                          <a:latin typeface="Arial" pitchFamily="34" charset="0"/>
                          <a:ea typeface="Times New Roman"/>
                          <a:cs typeface="Arial" pitchFamily="34" charset="0"/>
                        </a:rPr>
                        <a:t>6.55</a:t>
                      </a:r>
                    </a:p>
                  </a:txBody>
                  <a:tcPr marL="46305" marR="46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800">
                          <a:latin typeface="Arial" pitchFamily="34" charset="0"/>
                          <a:ea typeface="Times New Roman"/>
                          <a:cs typeface="Arial" pitchFamily="34" charset="0"/>
                        </a:rPr>
                        <a:t>3.22</a:t>
                      </a:r>
                    </a:p>
                  </a:txBody>
                  <a:tcPr marL="46305" marR="46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800">
                          <a:latin typeface="Arial" pitchFamily="34" charset="0"/>
                          <a:ea typeface="Times New Roman"/>
                          <a:cs typeface="Arial" pitchFamily="34" charset="0"/>
                        </a:rPr>
                        <a:t>3.06</a:t>
                      </a:r>
                    </a:p>
                  </a:txBody>
                  <a:tcPr marL="46305" marR="46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800">
                          <a:latin typeface="Arial" pitchFamily="34" charset="0"/>
                          <a:ea typeface="Times New Roman"/>
                          <a:cs typeface="Arial" pitchFamily="34" charset="0"/>
                        </a:rPr>
                        <a:t>5.34</a:t>
                      </a:r>
                    </a:p>
                  </a:txBody>
                  <a:tcPr marL="46305" marR="46305" marT="0" marB="0">
                    <a:lnL>
                      <a:noFill/>
                    </a:lnL>
                    <a:lnR>
                      <a:noFill/>
                    </a:lnR>
                    <a:lnT w="12700" cap="flat" cmpd="sng" algn="ctr">
                      <a:solidFill>
                        <a:srgbClr val="000000"/>
                      </a:solidFill>
                      <a:prstDash val="solid"/>
                      <a:round/>
                      <a:headEnd type="none" w="med" len="med"/>
                      <a:tailEnd type="none" w="med" len="med"/>
                    </a:lnT>
                    <a:lnB>
                      <a:noFill/>
                    </a:lnB>
                  </a:tcPr>
                </a:tc>
              </a:tr>
              <a:tr h="308606">
                <a:tc>
                  <a:txBody>
                    <a:bodyPr/>
                    <a:lstStyle/>
                    <a:p>
                      <a:pPr algn="ctr">
                        <a:spcAft>
                          <a:spcPts val="0"/>
                        </a:spcAft>
                      </a:pPr>
                      <a:r>
                        <a:rPr lang="es-ES" sz="1800">
                          <a:latin typeface="Arial" pitchFamily="34" charset="0"/>
                          <a:ea typeface="Times New Roman"/>
                          <a:cs typeface="Arial" pitchFamily="34" charset="0"/>
                        </a:rPr>
                        <a:t>0.50</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5.58</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5.49</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6.80</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5.95</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6.63</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2.92</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2.81</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5.04</a:t>
                      </a:r>
                    </a:p>
                  </a:txBody>
                  <a:tcPr marL="46305" marR="46305" marT="0" marB="0">
                    <a:lnL>
                      <a:noFill/>
                    </a:lnL>
                    <a:lnR>
                      <a:noFill/>
                    </a:lnR>
                    <a:lnT>
                      <a:noFill/>
                    </a:lnT>
                    <a:lnB>
                      <a:noFill/>
                    </a:lnB>
                  </a:tcPr>
                </a:tc>
              </a:tr>
              <a:tr h="308606">
                <a:tc>
                  <a:txBody>
                    <a:bodyPr/>
                    <a:lstStyle/>
                    <a:p>
                      <a:pPr algn="ctr">
                        <a:spcAft>
                          <a:spcPts val="0"/>
                        </a:spcAft>
                      </a:pPr>
                      <a:r>
                        <a:rPr lang="es-ES" sz="1800">
                          <a:latin typeface="Arial" pitchFamily="34" charset="0"/>
                          <a:ea typeface="Times New Roman"/>
                          <a:cs typeface="Arial" pitchFamily="34" charset="0"/>
                        </a:rPr>
                        <a:t>1.00</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5.56</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5.49</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6.40</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6.09</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7.14</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2.70</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2.62</a:t>
                      </a:r>
                    </a:p>
                  </a:txBody>
                  <a:tcPr marL="46305" marR="46305" marT="0" marB="0">
                    <a:lnL>
                      <a:noFill/>
                    </a:lnL>
                    <a:lnR>
                      <a:noFill/>
                    </a:lnR>
                    <a:lnT>
                      <a:noFill/>
                    </a:lnT>
                    <a:lnB>
                      <a:noFill/>
                    </a:lnB>
                  </a:tcPr>
                </a:tc>
                <a:tc>
                  <a:txBody>
                    <a:bodyPr/>
                    <a:lstStyle/>
                    <a:p>
                      <a:pPr algn="ctr">
                        <a:spcAft>
                          <a:spcPts val="0"/>
                        </a:spcAft>
                      </a:pPr>
                      <a:r>
                        <a:rPr lang="es-ES" sz="1800">
                          <a:latin typeface="Arial" pitchFamily="34" charset="0"/>
                          <a:ea typeface="Times New Roman"/>
                          <a:cs typeface="Arial" pitchFamily="34" charset="0"/>
                        </a:rPr>
                        <a:t>4.94</a:t>
                      </a:r>
                    </a:p>
                  </a:txBody>
                  <a:tcPr marL="46305" marR="46305" marT="0" marB="0">
                    <a:lnL>
                      <a:noFill/>
                    </a:lnL>
                    <a:lnR>
                      <a:noFill/>
                    </a:lnR>
                    <a:lnT>
                      <a:noFill/>
                    </a:lnT>
                    <a:lnB>
                      <a:noFill/>
                    </a:lnB>
                  </a:tcPr>
                </a:tc>
              </a:tr>
              <a:tr h="308606">
                <a:tc>
                  <a:txBody>
                    <a:bodyPr/>
                    <a:lstStyle/>
                    <a:p>
                      <a:pPr algn="ctr">
                        <a:spcAft>
                          <a:spcPts val="0"/>
                        </a:spcAft>
                      </a:pPr>
                      <a:r>
                        <a:rPr lang="es-ES" sz="1800">
                          <a:latin typeface="Arial" pitchFamily="34" charset="0"/>
                          <a:ea typeface="Times New Roman"/>
                          <a:cs typeface="Arial" pitchFamily="34" charset="0"/>
                        </a:rPr>
                        <a:t>2.00</a:t>
                      </a:r>
                    </a:p>
                  </a:txBody>
                  <a:tcPr marL="46305" marR="463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5.38</a:t>
                      </a:r>
                    </a:p>
                  </a:txBody>
                  <a:tcPr marL="46305" marR="463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5.49</a:t>
                      </a:r>
                    </a:p>
                  </a:txBody>
                  <a:tcPr marL="46305" marR="463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6.13</a:t>
                      </a:r>
                    </a:p>
                  </a:txBody>
                  <a:tcPr marL="46305" marR="463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6.44</a:t>
                      </a:r>
                    </a:p>
                  </a:txBody>
                  <a:tcPr marL="46305" marR="463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7.47</a:t>
                      </a:r>
                    </a:p>
                  </a:txBody>
                  <a:tcPr marL="46305" marR="463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2.51</a:t>
                      </a:r>
                    </a:p>
                  </a:txBody>
                  <a:tcPr marL="46305" marR="463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2.44</a:t>
                      </a:r>
                    </a:p>
                  </a:txBody>
                  <a:tcPr marL="46305" marR="463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4.72</a:t>
                      </a:r>
                    </a:p>
                  </a:txBody>
                  <a:tcPr marL="46305" marR="46305"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115616" y="344850"/>
            <a:ext cx="67687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sng" strike="noStrike" cap="none" normalizeH="0" baseline="0" dirty="0" smtClean="0">
                <a:ln>
                  <a:noFill/>
                </a:ln>
                <a:solidFill>
                  <a:schemeClr val="tx1"/>
                </a:solidFill>
                <a:effectLst/>
                <a:latin typeface="Arial" pitchFamily="34" charset="0"/>
                <a:ea typeface="Times New Roman" pitchFamily="18" charset="0"/>
              </a:rPr>
              <a:t>HUMEDAD RELATIVA CRITICA (HRC)</a:t>
            </a:r>
            <a:r>
              <a:rPr lang="es-ES" sz="2000" dirty="0">
                <a:latin typeface="Arial" pitchFamily="34" charset="0"/>
              </a:rPr>
              <a:t> </a:t>
            </a:r>
            <a:r>
              <a:rPr kumimoji="0" lang="es-ES" sz="2000" b="1" i="0" u="sng" strike="noStrike" cap="none" normalizeH="0" baseline="0" dirty="0" smtClean="0">
                <a:ln>
                  <a:noFill/>
                </a:ln>
                <a:solidFill>
                  <a:schemeClr val="tx1"/>
                </a:solidFill>
                <a:effectLst/>
                <a:latin typeface="Arial" pitchFamily="34" charset="0"/>
                <a:ea typeface="Times New Roman" pitchFamily="18" charset="0"/>
              </a:rPr>
              <a:t>Ó PUNTO HIGROSCOPICO</a:t>
            </a:r>
            <a:endParaRPr kumimoji="0" lang="es-ES" sz="2000" b="0" i="0" u="none" strike="noStrike" cap="none" normalizeH="0" baseline="0" dirty="0" smtClean="0">
              <a:ln>
                <a:noFill/>
              </a:ln>
              <a:solidFill>
                <a:schemeClr val="tx1"/>
              </a:solidFill>
              <a:effectLst/>
              <a:latin typeface="Arial" pitchFamily="34" charset="0"/>
            </a:endParaRPr>
          </a:p>
        </p:txBody>
      </p:sp>
      <p:sp>
        <p:nvSpPr>
          <p:cNvPr id="30722" name="Rectangle 2"/>
          <p:cNvSpPr>
            <a:spLocks noChangeArrowheads="1"/>
          </p:cNvSpPr>
          <p:nvPr/>
        </p:nvSpPr>
        <p:spPr bwMode="auto">
          <a:xfrm>
            <a:off x="539552" y="1200809"/>
            <a:ext cx="806489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3571875" algn="l"/>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Es la Humedad Relativa del aire que rodea una sal (fertilizante) por encima de la cual la sal ó una mezcla de ellas absorben espontáneamente humedad del aire y por debajo no absorbe humedad del aire. Se expresa en porcentaje (%). </a:t>
            </a: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571875" algn="l"/>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571875" algn="l"/>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La mezcla de dos sales es usualmente más higroscópica que ellas solas.</a:t>
            </a: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571875" algn="l"/>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571875" algn="l"/>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El Nitrato de Amonio (NH</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NO</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3</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tiene las siguientes (HRC):</a:t>
            </a:r>
          </a:p>
          <a:p>
            <a:pPr marL="0" marR="0" lvl="0" indent="449263" algn="just" defTabSz="914400" rtl="0" eaLnBrk="0" fontAlgn="base" latinLnBrk="0" hangingPunct="0">
              <a:lnSpc>
                <a:spcPct val="100000"/>
              </a:lnSpc>
              <a:spcBef>
                <a:spcPct val="0"/>
              </a:spcBef>
              <a:spcAft>
                <a:spcPct val="0"/>
              </a:spcAft>
              <a:buClrTx/>
              <a:buSzTx/>
              <a:buFontTx/>
              <a:buNone/>
              <a:tabLst>
                <a:tab pos="3571875" algn="l"/>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571875" algn="l"/>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es-ES" sz="2000" b="0" i="0" u="sng" strike="noStrike" cap="none" normalizeH="0" baseline="0" dirty="0" smtClean="0">
                <a:ln>
                  <a:noFill/>
                </a:ln>
                <a:solidFill>
                  <a:schemeClr val="tx1"/>
                </a:solidFill>
                <a:effectLst/>
                <a:latin typeface="Arial" pitchFamily="34" charset="0"/>
                <a:ea typeface="Times New Roman" pitchFamily="18" charset="0"/>
              </a:rPr>
              <a:t>Temperatura °C</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es-ES" sz="2000" b="0" i="0" u="sng" strike="noStrike" cap="none" normalizeH="0" baseline="0" dirty="0" smtClean="0">
                <a:ln>
                  <a:noFill/>
                </a:ln>
                <a:solidFill>
                  <a:schemeClr val="tx1"/>
                </a:solidFill>
                <a:effectLst/>
                <a:latin typeface="Arial" pitchFamily="34" charset="0"/>
                <a:ea typeface="Times New Roman" pitchFamily="18" charset="0"/>
              </a:rPr>
              <a:t>HRC (%)</a:t>
            </a:r>
          </a:p>
          <a:p>
            <a:pPr marL="0" marR="0" lvl="0" indent="449263" algn="just" defTabSz="914400" rtl="0" eaLnBrk="0" fontAlgn="base" latinLnBrk="0" hangingPunct="0">
              <a:lnSpc>
                <a:spcPct val="100000"/>
              </a:lnSpc>
              <a:spcBef>
                <a:spcPct val="0"/>
              </a:spcBef>
              <a:spcAft>
                <a:spcPct val="0"/>
              </a:spcAft>
              <a:buClrTx/>
              <a:buSzTx/>
              <a:buFontTx/>
              <a:buNone/>
              <a:tabLst>
                <a:tab pos="3571875" algn="l"/>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tabLst>
                <a:tab pos="3571875" algn="l"/>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20                                             63.0</a:t>
            </a: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tabLst>
                <a:tab pos="3571875" algn="l"/>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30                                             59.0</a:t>
            </a: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571875" algn="l"/>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571875" algn="l"/>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Mientras es más alto la HRC la sal es menos higroscópica y viceversa. La HRC depende de la temperatura.</a:t>
            </a:r>
            <a:endParaRPr kumimoji="0" lang="es-E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475656" y="867772"/>
            <a:ext cx="648072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ELEMENTO                                         PORCENTAJE (%) EN BASE</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ELEMENTAL            OXIDADA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Nitrógeno</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N                             NO</a:t>
            </a:r>
            <a:r>
              <a:rPr kumimoji="0" lang="pt-BR" sz="1400" b="0" i="0" u="none" strike="noStrike" cap="none" normalizeH="0" baseline="-30000" dirty="0" smtClean="0">
                <a:ln>
                  <a:noFill/>
                </a:ln>
                <a:solidFill>
                  <a:schemeClr val="tx1"/>
                </a:solidFill>
                <a:effectLst/>
                <a:latin typeface="Arial" pitchFamily="34" charset="0"/>
                <a:ea typeface="Times New Roman" pitchFamily="18" charset="0"/>
              </a:rPr>
              <a:t>3</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(NH</a:t>
            </a:r>
            <a:r>
              <a:rPr kumimoji="0" lang="pt-BR" sz="1400"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Times New Roman" pitchFamily="18" charset="0"/>
              </a:rPr>
              <a:t>Fósforo                                                        P                               P</a:t>
            </a:r>
            <a:r>
              <a:rPr kumimoji="0" lang="pt-BR" sz="1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O</a:t>
            </a:r>
            <a:r>
              <a:rPr kumimoji="0" lang="pt-BR" sz="1400" b="0" i="0" u="none" strike="noStrike" cap="none" normalizeH="0" baseline="-30000" dirty="0" smtClean="0">
                <a:ln>
                  <a:noFill/>
                </a:ln>
                <a:solidFill>
                  <a:schemeClr val="tx1"/>
                </a:solidFill>
                <a:effectLst/>
                <a:latin typeface="Arial" pitchFamily="34" charset="0"/>
                <a:ea typeface="Times New Roman" pitchFamily="18" charset="0"/>
              </a:rPr>
              <a:t>5</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Pentoxido</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de P)</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Potasio</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K                               K</a:t>
            </a:r>
            <a:r>
              <a:rPr kumimoji="0" lang="pt-BR" sz="1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(Oxido de K)</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Calcio</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Ca                               </a:t>
            </a: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CaO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(Oxido de Ca)</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Magnesio</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Mg</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MgO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(Oxido de </a:t>
            </a: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Mg</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Azufre</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S                                SO</a:t>
            </a:r>
            <a:r>
              <a:rPr kumimoji="0" lang="pt-BR" sz="1400" b="0" i="0" u="none" strike="noStrike" cap="none" normalizeH="0" baseline="-30000" dirty="0" smtClean="0">
                <a:ln>
                  <a:noFill/>
                </a:ln>
                <a:solidFill>
                  <a:schemeClr val="tx1"/>
                </a:solidFill>
                <a:effectLst/>
                <a:latin typeface="Arial" pitchFamily="34" charset="0"/>
                <a:ea typeface="Times New Roman" pitchFamily="18" charset="0"/>
              </a:rPr>
              <a:t>3</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(Trioxido de 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Manganeso                                                Mn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rPr>
              <a:t>Mn</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rPr>
              <a:t>MnO</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(Oxido de Mn)</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Zinc                                                           Zn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rPr>
              <a:t>Zn</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rPr>
              <a:t>ZnO</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(Oxido de Zn)</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Cobre                                                        Cu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rPr>
              <a:t>Cu</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rPr>
              <a:t>CuO</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(Oxido de Cu)</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Hierro                                                       Fe                           Fe</a:t>
            </a:r>
            <a:r>
              <a:rPr kumimoji="0" lang="es-ES" sz="1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O</a:t>
            </a:r>
            <a:r>
              <a:rPr kumimoji="0" lang="es-ES" sz="1400" b="0" i="0" u="none" strike="noStrike" cap="none" normalizeH="0" baseline="-30000" dirty="0" smtClean="0">
                <a:ln>
                  <a:noFill/>
                </a:ln>
                <a:solidFill>
                  <a:schemeClr val="tx1"/>
                </a:solidFill>
                <a:effectLst/>
                <a:latin typeface="Arial" pitchFamily="34" charset="0"/>
                <a:ea typeface="Times New Roman" pitchFamily="18" charset="0"/>
              </a:rPr>
              <a:t>3</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rPr>
              <a:t>Trioxido</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de Fe)</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Boro                                                         B                             B</a:t>
            </a:r>
            <a:r>
              <a:rPr kumimoji="0" lang="es-ES" sz="1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O</a:t>
            </a:r>
            <a:r>
              <a:rPr kumimoji="0" lang="es-ES" sz="1400" b="0" i="0" u="none" strike="noStrike" cap="none" normalizeH="0" baseline="-30000" dirty="0" smtClean="0">
                <a:ln>
                  <a:noFill/>
                </a:ln>
                <a:solidFill>
                  <a:schemeClr val="tx1"/>
                </a:solidFill>
                <a:effectLst/>
                <a:latin typeface="Arial" pitchFamily="34" charset="0"/>
                <a:ea typeface="Times New Roman" pitchFamily="18" charset="0"/>
              </a:rPr>
              <a:t>3</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rPr>
              <a:t>Trioxido</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de B)</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Arial" pitchFamily="34" charset="0"/>
                <a:ea typeface="Times New Roman" pitchFamily="18" charset="0"/>
              </a:rPr>
              <a:t>Molibdeno</a:t>
            </a: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Mo                           MoO</a:t>
            </a:r>
            <a:r>
              <a:rPr kumimoji="0" lang="pt-BR" sz="1400" b="0" i="0" u="none" strike="noStrike" cap="none" normalizeH="0" baseline="-30000" dirty="0" smtClean="0">
                <a:ln>
                  <a:noFill/>
                </a:ln>
                <a:solidFill>
                  <a:schemeClr val="tx1"/>
                </a:solidFill>
                <a:effectLst/>
                <a:latin typeface="Arial" pitchFamily="34" charset="0"/>
                <a:ea typeface="Times New Roman" pitchFamily="18" charset="0"/>
              </a:rPr>
              <a:t>4</a:t>
            </a:r>
            <a:endParaRPr kumimoji="0" lang="pt-BR"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(Tetraoxido de Mo)</a:t>
            </a:r>
            <a:r>
              <a:rPr kumimoji="0" lang="es-ES" sz="1400" b="0" i="0" u="none" strike="noStrike" cap="none" normalizeH="0" baseline="0" dirty="0" smtClean="0">
                <a:ln>
                  <a:noFill/>
                </a:ln>
                <a:solidFill>
                  <a:schemeClr val="tx1"/>
                </a:solidFill>
                <a:effectLst/>
                <a:latin typeface="Arial" pitchFamily="34" charset="0"/>
              </a:rPr>
              <a:t> </a:t>
            </a:r>
          </a:p>
        </p:txBody>
      </p:sp>
      <p:sp>
        <p:nvSpPr>
          <p:cNvPr id="31746" name="Rectangle 2"/>
          <p:cNvSpPr>
            <a:spLocks noChangeArrowheads="1"/>
          </p:cNvSpPr>
          <p:nvPr/>
        </p:nvSpPr>
        <p:spPr bwMode="auto">
          <a:xfrm>
            <a:off x="1403648" y="338753"/>
            <a:ext cx="640871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sng" strike="noStrike" cap="none" normalizeH="0" baseline="0" dirty="0" smtClean="0">
                <a:ln>
                  <a:noFill/>
                </a:ln>
                <a:solidFill>
                  <a:schemeClr val="tx1"/>
                </a:solidFill>
                <a:effectLst/>
                <a:latin typeface="Arial" pitchFamily="34" charset="0"/>
                <a:ea typeface="Times New Roman" pitchFamily="18" charset="0"/>
              </a:rPr>
              <a:t>EXPRESIÓN DEL GRADO DE LOS FERTILIZANTES</a:t>
            </a:r>
            <a:endParaRPr kumimoji="0" lang="es-E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scanear0006"/>
          <p:cNvPicPr>
            <a:picLocks noChangeAspect="1" noChangeArrowheads="1"/>
          </p:cNvPicPr>
          <p:nvPr/>
        </p:nvPicPr>
        <p:blipFill>
          <a:blip r:embed="rId2" cstate="print"/>
          <a:srcRect t="1196"/>
          <a:stretch>
            <a:fillRect/>
          </a:stretch>
        </p:blipFill>
        <p:spPr bwMode="auto">
          <a:xfrm>
            <a:off x="468313" y="14288"/>
            <a:ext cx="7704137" cy="6032500"/>
          </a:xfrm>
          <a:prstGeom prst="rect">
            <a:avLst/>
          </a:prstGeom>
          <a:noFill/>
        </p:spPr>
      </p:pic>
      <p:sp>
        <p:nvSpPr>
          <p:cNvPr id="5125" name="Text Box 5"/>
          <p:cNvSpPr txBox="1">
            <a:spLocks noChangeArrowheads="1"/>
          </p:cNvSpPr>
          <p:nvPr/>
        </p:nvSpPr>
        <p:spPr bwMode="auto">
          <a:xfrm>
            <a:off x="755650" y="6049963"/>
            <a:ext cx="7632700" cy="641350"/>
          </a:xfrm>
          <a:prstGeom prst="rect">
            <a:avLst/>
          </a:prstGeom>
          <a:noFill/>
          <a:ln w="9525">
            <a:noFill/>
            <a:miter lim="800000"/>
            <a:headEnd/>
            <a:tailEnd/>
          </a:ln>
          <a:effectLst/>
        </p:spPr>
        <p:txBody>
          <a:bodyPr>
            <a:spAutoFit/>
          </a:bodyPr>
          <a:lstStyle/>
          <a:p>
            <a:pPr algn="just">
              <a:spcBef>
                <a:spcPct val="50000"/>
              </a:spcBef>
            </a:pPr>
            <a:r>
              <a:rPr lang="es-ES" b="1" dirty="0">
                <a:latin typeface="Arial" pitchFamily="34" charset="0"/>
                <a:cs typeface="Arial" pitchFamily="34" charset="0"/>
              </a:rPr>
              <a:t>Compatibilidades entre diferentes fertilizantes para la preparación de soluciones concentradas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04664"/>
            <a:ext cx="8064896" cy="369332"/>
          </a:xfrm>
          <a:prstGeom prst="rect">
            <a:avLst/>
          </a:prstGeom>
        </p:spPr>
        <p:txBody>
          <a:bodyPr wrap="square">
            <a:spAutoFit/>
          </a:bodyPr>
          <a:lstStyle/>
          <a:p>
            <a:pPr algn="ctr"/>
            <a:r>
              <a:rPr lang="es-ES" b="1" u="sng" dirty="0">
                <a:latin typeface="Arial" pitchFamily="34" charset="0"/>
                <a:cs typeface="Arial" pitchFamily="34" charset="0"/>
              </a:rPr>
              <a:t>CARACTERISTICAS DE ALGUNOS FERTILIZANTES SIMPLES</a:t>
            </a:r>
            <a:endParaRPr lang="es-ES" dirty="0">
              <a:latin typeface="Arial" pitchFamily="34" charset="0"/>
              <a:cs typeface="Arial" pitchFamily="34" charset="0"/>
            </a:endParaRPr>
          </a:p>
        </p:txBody>
      </p:sp>
      <p:sp>
        <p:nvSpPr>
          <p:cNvPr id="32769" name="Rectangle 1"/>
          <p:cNvSpPr>
            <a:spLocks noChangeArrowheads="1"/>
          </p:cNvSpPr>
          <p:nvPr/>
        </p:nvSpPr>
        <p:spPr bwMode="auto">
          <a:xfrm>
            <a:off x="792088" y="1017023"/>
            <a:ext cx="133164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sng" strike="noStrike" cap="none" normalizeH="0" baseline="0" dirty="0" smtClean="0">
                <a:ln>
                  <a:noFill/>
                </a:ln>
                <a:solidFill>
                  <a:schemeClr val="tx1"/>
                </a:solidFill>
                <a:effectLst/>
                <a:latin typeface="Arial" pitchFamily="34" charset="0"/>
                <a:ea typeface="Times New Roman" pitchFamily="18" charset="0"/>
              </a:rPr>
              <a:t>UREA</a:t>
            </a:r>
            <a:endParaRPr kumimoji="0" lang="es-ES" sz="2800" b="0" i="0" u="none" strike="noStrike" cap="none" normalizeH="0" baseline="0" dirty="0" smtClean="0">
              <a:ln>
                <a:noFill/>
              </a:ln>
              <a:solidFill>
                <a:schemeClr val="tx1"/>
              </a:solidFill>
              <a:effectLst/>
              <a:latin typeface="Arial" pitchFamily="34" charset="0"/>
            </a:endParaRPr>
          </a:p>
        </p:txBody>
      </p:sp>
      <p:sp>
        <p:nvSpPr>
          <p:cNvPr id="32770" name="Rectangle 2"/>
          <p:cNvSpPr>
            <a:spLocks noChangeArrowheads="1"/>
          </p:cNvSpPr>
          <p:nvPr/>
        </p:nvSpPr>
        <p:spPr bwMode="auto">
          <a:xfrm>
            <a:off x="2699792" y="1124744"/>
            <a:ext cx="284380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CO(NH</a:t>
            </a:r>
            <a:r>
              <a:rPr kumimoji="0" lang="es-ES" sz="1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a:t>
            </a:r>
            <a:r>
              <a:rPr kumimoji="0" lang="es-ES" sz="1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y       PM = 60.1 g</a:t>
            </a:r>
            <a:endParaRPr kumimoji="0" lang="es-ES" sz="1800" b="0" i="0" u="none" strike="noStrike" cap="none" normalizeH="0" baseline="0" dirty="0" smtClean="0">
              <a:ln>
                <a:noFill/>
              </a:ln>
              <a:solidFill>
                <a:schemeClr val="tx1"/>
              </a:solidFill>
              <a:effectLst/>
              <a:latin typeface="Arial" pitchFamily="34" charset="0"/>
            </a:endParaRPr>
          </a:p>
        </p:txBody>
      </p:sp>
      <p:sp>
        <p:nvSpPr>
          <p:cNvPr id="32771" name="Rectangle 3"/>
          <p:cNvSpPr>
            <a:spLocks noChangeArrowheads="1"/>
          </p:cNvSpPr>
          <p:nvPr/>
        </p:nvSpPr>
        <p:spPr bwMode="auto">
          <a:xfrm>
            <a:off x="323528" y="1764432"/>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Es el fertilizante sólido de mayor concentración de nitrógeno (45-46% de N), alto grado de solubilidad en agua y fácil asimilación foliar.</a:t>
            </a:r>
            <a:endParaRPr kumimoji="0" lang="es-ES" sz="16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Físicamente es de color blanco, se comercializa en forma granulada (en forma de esferas) ó cristalizada.</a:t>
            </a:r>
            <a:endParaRPr kumimoji="0" lang="es-ES" sz="16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Es muy soluble en agua:</a:t>
            </a:r>
            <a:endParaRPr kumimoji="0" lang="es-ES" sz="1600" b="0" i="0" u="none" strike="noStrike" cap="none" normalizeH="0" baseline="0" dirty="0" smtClean="0">
              <a:ln>
                <a:noFill/>
              </a:ln>
              <a:solidFill>
                <a:schemeClr val="tx1"/>
              </a:solidFill>
              <a:effectLst/>
              <a:latin typeface="Arial" pitchFamily="34" charset="0"/>
            </a:endParaRPr>
          </a:p>
        </p:txBody>
      </p:sp>
      <p:graphicFrame>
        <p:nvGraphicFramePr>
          <p:cNvPr id="6" name="5 Tabla"/>
          <p:cNvGraphicFramePr>
            <a:graphicFrameLocks noGrp="1"/>
          </p:cNvGraphicFramePr>
          <p:nvPr/>
        </p:nvGraphicFramePr>
        <p:xfrm>
          <a:off x="1827530" y="3353544"/>
          <a:ext cx="5488940" cy="1371600"/>
        </p:xfrm>
        <a:graphic>
          <a:graphicData uri="http://schemas.openxmlformats.org/drawingml/2006/table">
            <a:tbl>
              <a:tblPr/>
              <a:tblGrid>
                <a:gridCol w="2744470"/>
                <a:gridCol w="2744470"/>
              </a:tblGrid>
              <a:tr h="0">
                <a:tc>
                  <a:txBody>
                    <a:bodyPr/>
                    <a:lstStyle/>
                    <a:p>
                      <a:pPr algn="ctr">
                        <a:spcAft>
                          <a:spcPts val="0"/>
                        </a:spcAft>
                      </a:pPr>
                      <a:r>
                        <a:rPr lang="es-ES" sz="1800" dirty="0">
                          <a:latin typeface="Arial" pitchFamily="34" charset="0"/>
                          <a:ea typeface="Times New Roman"/>
                          <a:cs typeface="Arial" pitchFamily="34" charset="0"/>
                        </a:rPr>
                        <a:t>TEMPERARURA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SOLUBILIDAD (g.l</a:t>
                      </a:r>
                      <a:r>
                        <a:rPr lang="es-ES" sz="1800" baseline="30000">
                          <a:latin typeface="Arial" pitchFamily="34" charset="0"/>
                          <a:ea typeface="Times New Roman"/>
                          <a:cs typeface="Arial" pitchFamily="34" charset="0"/>
                        </a:rPr>
                        <a:t>-1</a:t>
                      </a:r>
                      <a:r>
                        <a:rPr lang="es-ES" sz="180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dirty="0">
                          <a:latin typeface="Arial" pitchFamily="34" charset="0"/>
                          <a:ea typeface="Times New Roman"/>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667-670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dirty="0">
                          <a:latin typeface="Arial" pitchFamily="34" charset="0"/>
                          <a:ea typeface="Times New Roman"/>
                          <a:cs typeface="Arial"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dirty="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1080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dirty="0">
                          <a:latin typeface="Arial" pitchFamily="34" charset="0"/>
                          <a:ea typeface="Times New Roman"/>
                          <a:cs typeface="Arial"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1670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72" name="Rectangle 4"/>
          <p:cNvSpPr>
            <a:spLocks noChangeArrowheads="1"/>
          </p:cNvSpPr>
          <p:nvPr/>
        </p:nvSpPr>
        <p:spPr bwMode="auto">
          <a:xfrm>
            <a:off x="251520" y="4939715"/>
            <a:ext cx="856895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Al disolverse la urea absorbe calor y la solución se enfría.</a:t>
            </a:r>
            <a:endParaRPr kumimoji="0" lang="es-ES" sz="16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La urea no debe contener ó contener menos del 0.25% de un compuesto toxico llamado “</a:t>
            </a:r>
            <a:r>
              <a:rPr kumimoji="0" lang="es-ES" sz="1600" b="0" i="0" u="none" strike="noStrike" cap="none" normalizeH="0" baseline="0" dirty="0" err="1" smtClean="0">
                <a:ln>
                  <a:noFill/>
                </a:ln>
                <a:solidFill>
                  <a:schemeClr val="tx1"/>
                </a:solidFill>
                <a:effectLst/>
                <a:latin typeface="Arial" pitchFamily="34" charset="0"/>
                <a:ea typeface="Times New Roman" pitchFamily="18" charset="0"/>
              </a:rPr>
              <a:t>biuret</a:t>
            </a:r>
            <a:r>
              <a:rPr kumimoji="0" lang="es-ES" sz="16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16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rPr>
              <a:t>Se puede emplear en aspersiones foliares en concentraciones del 0.3 al 1% de urea (3-10 g de urea por litro) pudiéndose corregir deficiencias de nitrógeno rápidamente, ya que se absorbe por las hojas fácilmente, entre 0.5 y 2 horas después de aplicada.</a:t>
            </a:r>
            <a:endParaRPr kumimoji="0" lang="es-E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404664"/>
            <a:ext cx="8280920" cy="523220"/>
          </a:xfrm>
          <a:prstGeom prst="rect">
            <a:avLst/>
          </a:prstGeom>
          <a:noFill/>
        </p:spPr>
        <p:txBody>
          <a:bodyPr wrap="square" rtlCol="0">
            <a:spAutoFit/>
          </a:bodyPr>
          <a:lstStyle/>
          <a:p>
            <a:r>
              <a:rPr lang="es-ES" sz="2800" dirty="0" smtClean="0">
                <a:latin typeface="Arial" pitchFamily="34" charset="0"/>
                <a:cs typeface="Arial" pitchFamily="34" charset="0"/>
              </a:rPr>
              <a:t>Órganos de entrada de los minerales a las plantas</a:t>
            </a:r>
            <a:endParaRPr lang="es-ES" sz="2800" dirty="0">
              <a:latin typeface="Arial" pitchFamily="34" charset="0"/>
              <a:cs typeface="Arial" pitchFamily="34" charset="0"/>
            </a:endParaRPr>
          </a:p>
        </p:txBody>
      </p:sp>
      <p:sp>
        <p:nvSpPr>
          <p:cNvPr id="5" name="4 CuadroTexto"/>
          <p:cNvSpPr txBox="1"/>
          <p:nvPr/>
        </p:nvSpPr>
        <p:spPr>
          <a:xfrm>
            <a:off x="1403648" y="1856437"/>
            <a:ext cx="1872208" cy="492443"/>
          </a:xfrm>
          <a:prstGeom prst="rect">
            <a:avLst/>
          </a:prstGeom>
          <a:noFill/>
        </p:spPr>
        <p:txBody>
          <a:bodyPr wrap="square" rtlCol="0">
            <a:spAutoFit/>
          </a:bodyPr>
          <a:lstStyle/>
          <a:p>
            <a:pPr algn="ctr"/>
            <a:r>
              <a:rPr lang="es-ES" sz="2600" u="sng" dirty="0" smtClean="0">
                <a:latin typeface="Arial" pitchFamily="34" charset="0"/>
                <a:cs typeface="Arial" pitchFamily="34" charset="0"/>
              </a:rPr>
              <a:t>Raíces </a:t>
            </a:r>
            <a:endParaRPr lang="es-ES" sz="2600" u="sng" dirty="0">
              <a:latin typeface="Arial" pitchFamily="34" charset="0"/>
              <a:cs typeface="Arial" pitchFamily="34" charset="0"/>
            </a:endParaRPr>
          </a:p>
        </p:txBody>
      </p:sp>
      <p:sp>
        <p:nvSpPr>
          <p:cNvPr id="6" name="5 CuadroTexto"/>
          <p:cNvSpPr txBox="1"/>
          <p:nvPr/>
        </p:nvSpPr>
        <p:spPr>
          <a:xfrm>
            <a:off x="5436096" y="1856437"/>
            <a:ext cx="1656184" cy="492443"/>
          </a:xfrm>
          <a:prstGeom prst="rect">
            <a:avLst/>
          </a:prstGeom>
          <a:noFill/>
        </p:spPr>
        <p:txBody>
          <a:bodyPr wrap="square" rtlCol="0">
            <a:spAutoFit/>
          </a:bodyPr>
          <a:lstStyle/>
          <a:p>
            <a:pPr algn="ctr"/>
            <a:r>
              <a:rPr lang="es-ES" sz="2600" u="sng" dirty="0" smtClean="0">
                <a:latin typeface="Arial" pitchFamily="34" charset="0"/>
                <a:cs typeface="Arial" pitchFamily="34" charset="0"/>
              </a:rPr>
              <a:t>Hojas </a:t>
            </a:r>
            <a:endParaRPr lang="es-ES" sz="2600" u="sng" dirty="0">
              <a:latin typeface="Arial" pitchFamily="34" charset="0"/>
              <a:cs typeface="Arial" pitchFamily="34" charset="0"/>
            </a:endParaRPr>
          </a:p>
        </p:txBody>
      </p:sp>
      <p:sp>
        <p:nvSpPr>
          <p:cNvPr id="7" name="6 CuadroTexto"/>
          <p:cNvSpPr txBox="1"/>
          <p:nvPr/>
        </p:nvSpPr>
        <p:spPr>
          <a:xfrm>
            <a:off x="755576" y="2793702"/>
            <a:ext cx="3528392" cy="1200329"/>
          </a:xfrm>
          <a:prstGeom prst="rect">
            <a:avLst/>
          </a:prstGeom>
          <a:noFill/>
        </p:spPr>
        <p:txBody>
          <a:bodyPr wrap="square" rtlCol="0">
            <a:spAutoFit/>
          </a:bodyPr>
          <a:lstStyle/>
          <a:p>
            <a:r>
              <a:rPr lang="es-ES" sz="2400" dirty="0" smtClean="0">
                <a:latin typeface="Arial" pitchFamily="34" charset="0"/>
                <a:cs typeface="Arial" pitchFamily="34" charset="0"/>
              </a:rPr>
              <a:t>Fertilización Radicular</a:t>
            </a:r>
          </a:p>
          <a:p>
            <a:pPr lvl="1">
              <a:buFont typeface="Arial" pitchFamily="34" charset="0"/>
              <a:buChar char="•"/>
            </a:pPr>
            <a:r>
              <a:rPr lang="es-ES" sz="2400" dirty="0" smtClean="0">
                <a:latin typeface="Arial" pitchFamily="34" charset="0"/>
                <a:cs typeface="Arial" pitchFamily="34" charset="0"/>
              </a:rPr>
              <a:t>Fertilización sólida</a:t>
            </a:r>
          </a:p>
          <a:p>
            <a:pPr lvl="1">
              <a:buFont typeface="Arial" pitchFamily="34" charset="0"/>
              <a:buChar char="•"/>
            </a:pPr>
            <a:r>
              <a:rPr lang="es-ES" sz="2400" dirty="0" smtClean="0">
                <a:latin typeface="Arial" pitchFamily="34" charset="0"/>
                <a:cs typeface="Arial" pitchFamily="34" charset="0"/>
              </a:rPr>
              <a:t>Fertilización líquida</a:t>
            </a:r>
            <a:endParaRPr lang="es-ES" sz="2400" dirty="0">
              <a:latin typeface="Arial" pitchFamily="34" charset="0"/>
              <a:cs typeface="Arial" pitchFamily="34" charset="0"/>
            </a:endParaRPr>
          </a:p>
        </p:txBody>
      </p:sp>
      <p:sp>
        <p:nvSpPr>
          <p:cNvPr id="8" name="7 CuadroTexto"/>
          <p:cNvSpPr txBox="1"/>
          <p:nvPr/>
        </p:nvSpPr>
        <p:spPr>
          <a:xfrm>
            <a:off x="5004048" y="2780928"/>
            <a:ext cx="3672408" cy="461665"/>
          </a:xfrm>
          <a:prstGeom prst="rect">
            <a:avLst/>
          </a:prstGeom>
          <a:noFill/>
        </p:spPr>
        <p:txBody>
          <a:bodyPr wrap="square" rtlCol="0">
            <a:spAutoFit/>
          </a:bodyPr>
          <a:lstStyle/>
          <a:p>
            <a:r>
              <a:rPr lang="es-ES" sz="2400" dirty="0" smtClean="0">
                <a:latin typeface="Arial" pitchFamily="34" charset="0"/>
                <a:cs typeface="Arial" pitchFamily="34" charset="0"/>
              </a:rPr>
              <a:t>Fertilización foliar líquida</a:t>
            </a:r>
            <a:endParaRPr lang="es-ES" sz="2400" dirty="0">
              <a:latin typeface="Arial" pitchFamily="34" charset="0"/>
              <a:cs typeface="Arial" pitchFamily="34" charset="0"/>
            </a:endParaRPr>
          </a:p>
        </p:txBody>
      </p:sp>
      <p:pic>
        <p:nvPicPr>
          <p:cNvPr id="20481" name="Picture 1" descr="D:\Documents and Settings\Alfredis López\Mis documentos\Prof. Ganímedes Cabrera\Prof Ganimedes\2008\Septiembre 2008\DSCN3432.JPG"/>
          <p:cNvPicPr>
            <a:picLocks noChangeAspect="1" noChangeArrowheads="1"/>
          </p:cNvPicPr>
          <p:nvPr/>
        </p:nvPicPr>
        <p:blipFill>
          <a:blip r:embed="rId2" cstate="print"/>
          <a:srcRect/>
          <a:stretch>
            <a:fillRect/>
          </a:stretch>
        </p:blipFill>
        <p:spPr bwMode="auto">
          <a:xfrm>
            <a:off x="606290" y="4077072"/>
            <a:ext cx="3389646" cy="2536255"/>
          </a:xfrm>
          <a:prstGeom prst="rect">
            <a:avLst/>
          </a:prstGeom>
          <a:noFill/>
        </p:spPr>
      </p:pic>
      <p:pic>
        <p:nvPicPr>
          <p:cNvPr id="20482" name="Picture 2"/>
          <p:cNvPicPr>
            <a:picLocks noChangeAspect="1" noChangeArrowheads="1"/>
          </p:cNvPicPr>
          <p:nvPr/>
        </p:nvPicPr>
        <p:blipFill>
          <a:blip r:embed="rId3" cstate="print"/>
          <a:srcRect/>
          <a:stretch>
            <a:fillRect/>
          </a:stretch>
        </p:blipFill>
        <p:spPr bwMode="auto">
          <a:xfrm>
            <a:off x="5831128" y="3501008"/>
            <a:ext cx="1765208" cy="3099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27530" y="1556792"/>
          <a:ext cx="5488940" cy="1463040"/>
        </p:xfrm>
        <a:graphic>
          <a:graphicData uri="http://schemas.openxmlformats.org/drawingml/2006/table">
            <a:tbl>
              <a:tblPr/>
              <a:tblGrid>
                <a:gridCol w="2744470"/>
                <a:gridCol w="2744470"/>
              </a:tblGrid>
              <a:tr h="0">
                <a:tc>
                  <a:txBody>
                    <a:bodyPr/>
                    <a:lstStyle/>
                    <a:p>
                      <a:pPr algn="ctr">
                        <a:spcAft>
                          <a:spcPts val="0"/>
                        </a:spcAft>
                      </a:pPr>
                      <a:r>
                        <a:rPr lang="es-ES" sz="2400" b="1"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400" b="1" dirty="0">
                          <a:latin typeface="Arial" pitchFamily="34" charset="0"/>
                          <a:ea typeface="Times New Roman"/>
                          <a:cs typeface="Arial" pitchFamily="34" charset="0"/>
                        </a:rPr>
                        <a:t>HRC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240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400" dirty="0">
                          <a:latin typeface="Arial" pitchFamily="34" charset="0"/>
                          <a:ea typeface="Times New Roman"/>
                          <a:cs typeface="Arial" pitchFamily="34"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2400" dirty="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400" dirty="0">
                          <a:latin typeface="Arial" pitchFamily="34" charset="0"/>
                          <a:ea typeface="Times New Roman"/>
                          <a:cs typeface="Arial" pitchFamily="34"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793" name="Rectangle 1"/>
          <p:cNvSpPr>
            <a:spLocks noChangeArrowheads="1"/>
          </p:cNvSpPr>
          <p:nvPr/>
        </p:nvSpPr>
        <p:spPr bwMode="auto">
          <a:xfrm>
            <a:off x="395536" y="632302"/>
            <a:ext cx="73448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Su humedad relativa crítica (HRC) es relativamente alta:</a:t>
            </a:r>
            <a:endParaRPr kumimoji="0" lang="es-ES" sz="2000" b="0" i="0" u="none" strike="noStrike" cap="none" normalizeH="0" baseline="0" dirty="0" smtClean="0">
              <a:ln>
                <a:noFill/>
              </a:ln>
              <a:solidFill>
                <a:schemeClr val="tx1"/>
              </a:solidFill>
              <a:effectLst/>
              <a:latin typeface="Arial" pitchFamily="34" charset="0"/>
            </a:endParaRPr>
          </a:p>
        </p:txBody>
      </p:sp>
      <p:sp>
        <p:nvSpPr>
          <p:cNvPr id="33794" name="Rectangle 2"/>
          <p:cNvSpPr>
            <a:spLocks noChangeArrowheads="1"/>
          </p:cNvSpPr>
          <p:nvPr/>
        </p:nvSpPr>
        <p:spPr bwMode="auto">
          <a:xfrm>
            <a:off x="539552" y="3530912"/>
            <a:ext cx="8064896"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1900" b="0" i="0" u="none" strike="noStrike" cap="none" normalizeH="0" baseline="0" dirty="0" smtClean="0">
                <a:ln>
                  <a:noFill/>
                </a:ln>
                <a:solidFill>
                  <a:schemeClr val="tx1"/>
                </a:solidFill>
                <a:effectLst/>
                <a:latin typeface="Arial" pitchFamily="34" charset="0"/>
                <a:ea typeface="Times New Roman" pitchFamily="18" charset="0"/>
              </a:rPr>
              <a:t>En el sustrato orgánico la enzima ureasa producida por las bacterias la convierten fácilmente a amonio y dióxido de carbono de manera que se comporta como un fertilizante amoniacal. La urea es el único fertilizante nitrogenado químico que no tiene el nitrógeno en forma directamente aprovechable por la planta en forma de NH</a:t>
            </a:r>
            <a:r>
              <a:rPr kumimoji="0" lang="es-ES" sz="19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1900" b="0" i="0" u="none" strike="noStrike" cap="none" normalizeH="0" baseline="30000" dirty="0" smtClean="0">
                <a:ln>
                  <a:noFill/>
                </a:ln>
                <a:solidFill>
                  <a:schemeClr val="tx1"/>
                </a:solidFill>
                <a:effectLst/>
                <a:latin typeface="Arial" pitchFamily="34" charset="0"/>
                <a:ea typeface="Times New Roman" pitchFamily="18" charset="0"/>
              </a:rPr>
              <a:t>+</a:t>
            </a:r>
            <a:r>
              <a:rPr kumimoji="0" lang="es-ES" sz="1900" b="0" i="0" u="none" strike="noStrike" cap="none" normalizeH="0" baseline="0" dirty="0" smtClean="0">
                <a:ln>
                  <a:noFill/>
                </a:ln>
                <a:solidFill>
                  <a:schemeClr val="tx1"/>
                </a:solidFill>
                <a:effectLst/>
                <a:latin typeface="Arial" pitchFamily="34" charset="0"/>
                <a:ea typeface="Times New Roman" pitchFamily="18" charset="0"/>
              </a:rPr>
              <a:t>  ó  NO</a:t>
            </a:r>
            <a:r>
              <a:rPr kumimoji="0" lang="es-ES" sz="1900" b="0" i="0" u="none" strike="noStrike" cap="none" normalizeH="0" baseline="30000" dirty="0" smtClean="0">
                <a:ln>
                  <a:noFill/>
                </a:ln>
                <a:solidFill>
                  <a:schemeClr val="tx1"/>
                </a:solidFill>
                <a:effectLst/>
                <a:latin typeface="Arial" pitchFamily="34" charset="0"/>
                <a:ea typeface="Times New Roman" pitchFamily="18" charset="0"/>
              </a:rPr>
              <a:t>-</a:t>
            </a:r>
            <a:r>
              <a:rPr kumimoji="0" lang="es-ES" sz="1900" b="0" i="0" u="none" strike="noStrike" cap="none" normalizeH="0" baseline="-30000" dirty="0" smtClean="0">
                <a:ln>
                  <a:noFill/>
                </a:ln>
                <a:solidFill>
                  <a:schemeClr val="tx1"/>
                </a:solidFill>
                <a:effectLst/>
                <a:latin typeface="Arial" pitchFamily="34" charset="0"/>
                <a:ea typeface="Times New Roman" pitchFamily="18" charset="0"/>
              </a:rPr>
              <a:t>3</a:t>
            </a:r>
            <a:r>
              <a:rPr kumimoji="0" lang="es-ES" sz="19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19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67544" y="343104"/>
            <a:ext cx="8280920" cy="39241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2400" b="1" i="0" u="sng" strike="noStrike" cap="none" normalizeH="0" baseline="0" dirty="0" smtClean="0">
                <a:ln>
                  <a:noFill/>
                </a:ln>
                <a:solidFill>
                  <a:schemeClr val="tx1"/>
                </a:solidFill>
                <a:effectLst/>
                <a:latin typeface="Arial" pitchFamily="34" charset="0"/>
                <a:ea typeface="Times New Roman" pitchFamily="18" charset="0"/>
              </a:rPr>
              <a:t>SUPERFOSFATO SIMPLE Y TRIPLE (SFS </a:t>
            </a:r>
            <a:r>
              <a:rPr kumimoji="0" lang="es-ES" sz="2400" b="1" i="0" u="sng" strike="noStrike" cap="none" normalizeH="0" baseline="0" dirty="0" err="1" smtClean="0">
                <a:ln>
                  <a:noFill/>
                </a:ln>
                <a:solidFill>
                  <a:schemeClr val="tx1"/>
                </a:solidFill>
                <a:effectLst/>
                <a:latin typeface="Arial" pitchFamily="34" charset="0"/>
                <a:ea typeface="Times New Roman" pitchFamily="18" charset="0"/>
              </a:rPr>
              <a:t>ySFT</a:t>
            </a:r>
            <a:r>
              <a:rPr kumimoji="0" lang="es-ES" sz="2400" b="1" i="0" u="sng" strike="noStrike" cap="none" normalizeH="0" baseline="0" dirty="0" smtClean="0">
                <a:ln>
                  <a:noFill/>
                </a:ln>
                <a:solidFill>
                  <a:schemeClr val="tx1"/>
                </a:solidFill>
                <a:effectLst/>
                <a:latin typeface="Arial" pitchFamily="34" charset="0"/>
                <a:ea typeface="Times New Roman" pitchFamily="18" charset="0"/>
              </a:rPr>
              <a:t>)</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rPr>
              <a:t>Fertilizantes fosforados granulados que se obtienen al disolver la roca fosfórica en ácido: cuando se usa ácido sulfúrico (H</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b="0" i="0" u="none" strike="noStrike" cap="none" normalizeH="0" baseline="0" dirty="0" smtClean="0">
                <a:ln>
                  <a:noFill/>
                </a:ln>
                <a:solidFill>
                  <a:schemeClr val="tx1"/>
                </a:solidFill>
                <a:effectLst/>
                <a:latin typeface="Arial" pitchFamily="34" charset="0"/>
                <a:ea typeface="Times New Roman" pitchFamily="18" charset="0"/>
              </a:rPr>
              <a:t>SO</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b="0" i="0" u="none" strike="noStrike" cap="none" normalizeH="0" baseline="0" dirty="0" smtClean="0">
                <a:ln>
                  <a:noFill/>
                </a:ln>
                <a:solidFill>
                  <a:schemeClr val="tx1"/>
                </a:solidFill>
                <a:effectLst/>
                <a:latin typeface="Arial" pitchFamily="34" charset="0"/>
                <a:ea typeface="Times New Roman" pitchFamily="18" charset="0"/>
              </a:rPr>
              <a:t>) se produce superfosfato simple (SFS) de formula Ca(H</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b="0" i="0" u="none" strike="noStrike" cap="none" normalizeH="0" baseline="0" dirty="0" smtClean="0">
                <a:ln>
                  <a:noFill/>
                </a:ln>
                <a:solidFill>
                  <a:schemeClr val="tx1"/>
                </a:solidFill>
                <a:effectLst/>
                <a:latin typeface="Arial" pitchFamily="34" charset="0"/>
                <a:ea typeface="Times New Roman" pitchFamily="18" charset="0"/>
              </a:rPr>
              <a:t>PO</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b="0" i="0" u="none" strike="noStrike" cap="none" normalizeH="0" baseline="0" dirty="0" smtClean="0">
                <a:ln>
                  <a:noFill/>
                </a:ln>
                <a:solidFill>
                  <a:schemeClr val="tx1"/>
                </a:solidFill>
                <a:effectLst/>
                <a:latin typeface="Arial" pitchFamily="34" charset="0"/>
                <a:ea typeface="Times New Roman" pitchFamily="18" charset="0"/>
              </a:rPr>
              <a:t>)</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b="0" i="0" u="none" strike="noStrike" cap="none" normalizeH="0" baseline="0" dirty="0" smtClean="0">
                <a:ln>
                  <a:noFill/>
                </a:ln>
                <a:solidFill>
                  <a:schemeClr val="tx1"/>
                </a:solidFill>
                <a:effectLst/>
                <a:latin typeface="Arial" pitchFamily="34" charset="0"/>
                <a:ea typeface="Times New Roman" pitchFamily="18" charset="0"/>
              </a:rPr>
              <a:t>.H</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b="0" i="0" u="none" strike="noStrike" cap="none" normalizeH="0" baseline="0" dirty="0" smtClean="0">
                <a:ln>
                  <a:noFill/>
                </a:ln>
                <a:solidFill>
                  <a:schemeClr val="tx1"/>
                </a:solidFill>
                <a:effectLst/>
                <a:latin typeface="Arial" pitchFamily="34" charset="0"/>
                <a:ea typeface="Times New Roman" pitchFamily="18" charset="0"/>
              </a:rPr>
              <a:t>O + CaSO</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b="0" i="0" u="none" strike="noStrike" cap="none" normalizeH="0" baseline="0" dirty="0" smtClean="0">
                <a:ln>
                  <a:noFill/>
                </a:ln>
                <a:solidFill>
                  <a:schemeClr val="tx1"/>
                </a:solidFill>
                <a:effectLst/>
                <a:latin typeface="Arial" pitchFamily="34" charset="0"/>
                <a:ea typeface="Times New Roman" pitchFamily="18" charset="0"/>
              </a:rPr>
              <a:t> que contiene 16-22% de P</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b="0" i="0" u="none" strike="noStrike" cap="none" normalizeH="0" baseline="0" dirty="0" smtClean="0">
                <a:ln>
                  <a:noFill/>
                </a:ln>
                <a:solidFill>
                  <a:schemeClr val="tx1"/>
                </a:solidFill>
                <a:effectLst/>
                <a:latin typeface="Arial" pitchFamily="34" charset="0"/>
                <a:ea typeface="Times New Roman" pitchFamily="18" charset="0"/>
              </a:rPr>
              <a:t>O</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5</a:t>
            </a:r>
            <a:r>
              <a:rPr kumimoji="0" lang="es-ES" b="0" i="0" u="none" strike="noStrike" cap="none" normalizeH="0" baseline="0" dirty="0" smtClean="0">
                <a:ln>
                  <a:noFill/>
                </a:ln>
                <a:solidFill>
                  <a:schemeClr val="tx1"/>
                </a:solidFill>
                <a:effectLst/>
                <a:latin typeface="Arial" pitchFamily="34" charset="0"/>
                <a:ea typeface="Times New Roman" pitchFamily="18" charset="0"/>
              </a:rPr>
              <a:t> (8.7% de P) con grado 0-20-0, además contiene sulfato de calcio (yeso) que provee 23-30% de calcio y 10-12% de azufre. Es 85% soluble en agua.</a:t>
            </a:r>
            <a:endParaRPr kumimoji="0" lang="es-ES"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rPr>
              <a:t>Cuando se usa ácido fosfórico (H</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3</a:t>
            </a:r>
            <a:r>
              <a:rPr kumimoji="0" lang="es-ES" b="0" i="0" u="none" strike="noStrike" cap="none" normalizeH="0" baseline="0" dirty="0" smtClean="0">
                <a:ln>
                  <a:noFill/>
                </a:ln>
                <a:solidFill>
                  <a:schemeClr val="tx1"/>
                </a:solidFill>
                <a:effectLst/>
                <a:latin typeface="Arial" pitchFamily="34" charset="0"/>
                <a:ea typeface="Times New Roman" pitchFamily="18" charset="0"/>
              </a:rPr>
              <a:t>PO</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b="0" i="0" u="none" strike="noStrike" cap="none" normalizeH="0" baseline="0" dirty="0" smtClean="0">
                <a:ln>
                  <a:noFill/>
                </a:ln>
                <a:solidFill>
                  <a:schemeClr val="tx1"/>
                </a:solidFill>
                <a:effectLst/>
                <a:latin typeface="Arial" pitchFamily="34" charset="0"/>
                <a:ea typeface="Times New Roman" pitchFamily="18" charset="0"/>
              </a:rPr>
              <a:t>) se produce superfosfato triple (SFT) de fórmula Ca(H</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b="0" i="0" u="none" strike="noStrike" cap="none" normalizeH="0" baseline="0" dirty="0" smtClean="0">
                <a:ln>
                  <a:noFill/>
                </a:ln>
                <a:solidFill>
                  <a:schemeClr val="tx1"/>
                </a:solidFill>
                <a:effectLst/>
                <a:latin typeface="Arial" pitchFamily="34" charset="0"/>
                <a:ea typeface="Times New Roman" pitchFamily="18" charset="0"/>
              </a:rPr>
              <a:t>PO</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b="0" i="0" u="none" strike="noStrike" cap="none" normalizeH="0" baseline="0" dirty="0" smtClean="0">
                <a:ln>
                  <a:noFill/>
                </a:ln>
                <a:solidFill>
                  <a:schemeClr val="tx1"/>
                </a:solidFill>
                <a:effectLst/>
                <a:latin typeface="Arial" pitchFamily="34" charset="0"/>
                <a:ea typeface="Times New Roman" pitchFamily="18" charset="0"/>
              </a:rPr>
              <a:t>)</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b="0" i="0" u="none" strike="noStrike" cap="none" normalizeH="0" baseline="0" dirty="0" smtClean="0">
                <a:ln>
                  <a:noFill/>
                </a:ln>
                <a:solidFill>
                  <a:schemeClr val="tx1"/>
                </a:solidFill>
                <a:effectLst/>
                <a:latin typeface="Arial" pitchFamily="34" charset="0"/>
                <a:ea typeface="Times New Roman" pitchFamily="18" charset="0"/>
              </a:rPr>
              <a:t>.H</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b="0" i="0" u="none" strike="noStrike" cap="none" normalizeH="0" baseline="0" dirty="0" smtClean="0">
                <a:ln>
                  <a:noFill/>
                </a:ln>
                <a:solidFill>
                  <a:schemeClr val="tx1"/>
                </a:solidFill>
                <a:effectLst/>
                <a:latin typeface="Arial" pitchFamily="34" charset="0"/>
                <a:ea typeface="Times New Roman" pitchFamily="18" charset="0"/>
              </a:rPr>
              <a:t>O (es un fosfato </a:t>
            </a:r>
            <a:r>
              <a:rPr kumimoji="0" lang="es-ES" b="0" i="0" u="none" strike="noStrike" cap="none" normalizeH="0" baseline="0" dirty="0" err="1" smtClean="0">
                <a:ln>
                  <a:noFill/>
                </a:ln>
                <a:solidFill>
                  <a:schemeClr val="tx1"/>
                </a:solidFill>
                <a:effectLst/>
                <a:latin typeface="Arial" pitchFamily="34" charset="0"/>
                <a:ea typeface="Times New Roman" pitchFamily="18" charset="0"/>
              </a:rPr>
              <a:t>monocálcico</a:t>
            </a:r>
            <a:r>
              <a:rPr kumimoji="0" lang="es-ES" b="0" i="0" u="none" strike="noStrike" cap="none" normalizeH="0" baseline="0" dirty="0" smtClean="0">
                <a:ln>
                  <a:noFill/>
                </a:ln>
                <a:solidFill>
                  <a:schemeClr val="tx1"/>
                </a:solidFill>
                <a:effectLst/>
                <a:latin typeface="Arial" pitchFamily="34" charset="0"/>
                <a:ea typeface="Times New Roman" pitchFamily="18" charset="0"/>
              </a:rPr>
              <a:t>) grado 0-45-0 con 43-49 de P</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b="0" i="0" u="none" strike="noStrike" cap="none" normalizeH="0" baseline="0" dirty="0" smtClean="0">
                <a:ln>
                  <a:noFill/>
                </a:ln>
                <a:solidFill>
                  <a:schemeClr val="tx1"/>
                </a:solidFill>
                <a:effectLst/>
                <a:latin typeface="Arial" pitchFamily="34" charset="0"/>
                <a:ea typeface="Times New Roman" pitchFamily="18" charset="0"/>
              </a:rPr>
              <a:t>O</a:t>
            </a:r>
            <a:r>
              <a:rPr kumimoji="0" lang="es-ES" b="0" i="0" u="none" strike="noStrike" cap="none" normalizeH="0" baseline="-30000" dirty="0" smtClean="0">
                <a:ln>
                  <a:noFill/>
                </a:ln>
                <a:solidFill>
                  <a:schemeClr val="tx1"/>
                </a:solidFill>
                <a:effectLst/>
                <a:latin typeface="Arial" pitchFamily="34" charset="0"/>
                <a:ea typeface="Times New Roman" pitchFamily="18" charset="0"/>
              </a:rPr>
              <a:t>5</a:t>
            </a:r>
            <a:r>
              <a:rPr kumimoji="0" lang="es-ES" b="0" i="0" u="none" strike="noStrike" cap="none" normalizeH="0" baseline="0" dirty="0" smtClean="0">
                <a:ln>
                  <a:noFill/>
                </a:ln>
                <a:solidFill>
                  <a:schemeClr val="tx1"/>
                </a:solidFill>
                <a:effectLst/>
                <a:latin typeface="Arial" pitchFamily="34" charset="0"/>
                <a:ea typeface="Times New Roman" pitchFamily="18" charset="0"/>
              </a:rPr>
              <a:t> (20% de P), además contiene 17-23% de Ca. Es muy ácido y deteriora los sacos. Es 87-90% soluble en agua.</a:t>
            </a:r>
            <a:endParaRPr kumimoji="0" lang="es-ES"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1827530" y="4674840"/>
          <a:ext cx="5488940" cy="914400"/>
        </p:xfrm>
        <a:graphic>
          <a:graphicData uri="http://schemas.openxmlformats.org/drawingml/2006/table">
            <a:tbl>
              <a:tblPr/>
              <a:tblGrid>
                <a:gridCol w="2744470"/>
                <a:gridCol w="2744470"/>
              </a:tblGrid>
              <a:tr h="0">
                <a:tc>
                  <a:txBody>
                    <a:bodyPr/>
                    <a:lstStyle/>
                    <a:p>
                      <a:pPr algn="ctr">
                        <a:spcAft>
                          <a:spcPts val="0"/>
                        </a:spcAft>
                      </a:pPr>
                      <a:endParaRPr lang="es-ES" sz="2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a:latin typeface="Arial" pitchFamily="34" charset="0"/>
                          <a:ea typeface="Times New Roman"/>
                          <a:cs typeface="Arial" pitchFamily="34" charset="0"/>
                        </a:rPr>
                        <a:t>SOLUBILIDAD (g.l</a:t>
                      </a:r>
                      <a:r>
                        <a:rPr lang="es-ES" sz="2000" baseline="30000">
                          <a:latin typeface="Arial" pitchFamily="34" charset="0"/>
                          <a:ea typeface="Times New Roman"/>
                          <a:cs typeface="Arial" pitchFamily="34" charset="0"/>
                        </a:rPr>
                        <a:t>-1</a:t>
                      </a:r>
                      <a:r>
                        <a:rPr lang="es-ES" sz="200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2000">
                          <a:latin typeface="Arial" pitchFamily="34" charset="0"/>
                          <a:ea typeface="Times New Roman"/>
                          <a:cs typeface="Arial" pitchFamily="34" charset="0"/>
                        </a:rPr>
                        <a:t>SFS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a:latin typeface="Arial" pitchFamily="34" charset="0"/>
                          <a:ea typeface="Times New Roman"/>
                          <a:cs typeface="Arial" pitchFamily="34" charset="0"/>
                        </a:rPr>
                        <a:t>18-20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2000">
                          <a:latin typeface="Arial" pitchFamily="34" charset="0"/>
                          <a:ea typeface="Times New Roman"/>
                          <a:cs typeface="Arial" pitchFamily="34" charset="0"/>
                        </a:rPr>
                        <a:t>SFT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dirty="0">
                          <a:latin typeface="Arial" pitchFamily="34" charset="0"/>
                          <a:ea typeface="Times New Roman"/>
                          <a:cs typeface="Arial" pitchFamily="34" charset="0"/>
                        </a:rPr>
                        <a:t>18-20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63688" y="4293096"/>
          <a:ext cx="5488940" cy="1219200"/>
        </p:xfrm>
        <a:graphic>
          <a:graphicData uri="http://schemas.openxmlformats.org/drawingml/2006/table">
            <a:tbl>
              <a:tblPr/>
              <a:tblGrid>
                <a:gridCol w="2744470"/>
                <a:gridCol w="2744470"/>
              </a:tblGrid>
              <a:tr h="0">
                <a:tc>
                  <a:txBody>
                    <a:bodyPr/>
                    <a:lstStyle/>
                    <a:p>
                      <a:pPr algn="ctr">
                        <a:spcAft>
                          <a:spcPts val="0"/>
                        </a:spcAft>
                      </a:pPr>
                      <a:r>
                        <a:rPr lang="es-ES" sz="200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a:latin typeface="Arial" pitchFamily="34" charset="0"/>
                          <a:ea typeface="Times New Roman"/>
                          <a:cs typeface="Arial" pitchFamily="34" charset="0"/>
                        </a:rPr>
                        <a:t>SOLUBILIDAD (g.l</a:t>
                      </a:r>
                      <a:r>
                        <a:rPr lang="es-ES" sz="2000" baseline="30000">
                          <a:latin typeface="Arial" pitchFamily="34" charset="0"/>
                          <a:ea typeface="Times New Roman"/>
                          <a:cs typeface="Arial" pitchFamily="34" charset="0"/>
                        </a:rPr>
                        <a:t>-1</a:t>
                      </a:r>
                      <a:r>
                        <a:rPr lang="es-ES" sz="200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2000">
                          <a:latin typeface="Arial" pitchFamily="34" charset="0"/>
                          <a:ea typeface="Times New Roman"/>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a:latin typeface="Arial" pitchFamily="34" charset="0"/>
                          <a:ea typeface="Times New Roman"/>
                          <a:cs typeface="Arial" pitchFamily="34"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2000">
                          <a:latin typeface="Arial" pitchFamily="34" charset="0"/>
                          <a:ea typeface="Times New Roman"/>
                          <a:cs typeface="Arial"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a:latin typeface="Arial" pitchFamily="34" charset="0"/>
                          <a:ea typeface="Times New Roman"/>
                          <a:cs typeface="Arial" pitchFamily="34" charset="0"/>
                        </a:rPr>
                        <a:t>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200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dirty="0">
                          <a:latin typeface="Arial" pitchFamily="34" charset="0"/>
                          <a:ea typeface="Times New Roman"/>
                          <a:cs typeface="Arial" pitchFamily="34"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1" name="Rectangle 1"/>
          <p:cNvSpPr>
            <a:spLocks noChangeArrowheads="1"/>
          </p:cNvSpPr>
          <p:nvPr/>
        </p:nvSpPr>
        <p:spPr bwMode="auto">
          <a:xfrm>
            <a:off x="539552" y="362848"/>
            <a:ext cx="8064896"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400" b="1" i="0" u="sng" strike="noStrike" cap="none" normalizeH="0" baseline="0" dirty="0" smtClean="0">
                <a:ln>
                  <a:noFill/>
                </a:ln>
                <a:solidFill>
                  <a:schemeClr val="tx1"/>
                </a:solidFill>
                <a:effectLst/>
                <a:latin typeface="Arial" pitchFamily="34" charset="0"/>
                <a:ea typeface="Times New Roman" pitchFamily="18" charset="0"/>
              </a:rPr>
              <a:t>SULFATO DE POTASIO (SP)</a:t>
            </a:r>
          </a:p>
          <a:p>
            <a:pPr marL="0" marR="0" lvl="0" indent="449263" algn="l" defTabSz="914400" rtl="0" eaLnBrk="1" fontAlgn="base" latinLnBrk="0" hangingPunct="1">
              <a:lnSpc>
                <a:spcPct val="100000"/>
              </a:lnSpc>
              <a:spcBef>
                <a:spcPct val="0"/>
              </a:spcBef>
              <a:spcAft>
                <a:spcPct val="0"/>
              </a:spcAft>
              <a:buClrTx/>
              <a:buSzTx/>
              <a:buFontTx/>
              <a:buNone/>
              <a:tabLst/>
            </a:pPr>
            <a:endParaRPr lang="es-ES" sz="1400" b="1" u="sng" dirty="0">
              <a:latin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K</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SO</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y     PM = 174 g</a:t>
            </a:r>
          </a:p>
          <a:p>
            <a:pPr marL="0" marR="0" lvl="0" indent="449263" algn="l" defTabSz="914400" rtl="0" eaLnBrk="0" fontAlgn="base" latinLnBrk="0" hangingPunct="0">
              <a:lnSpc>
                <a:spcPct val="100000"/>
              </a:lnSpc>
              <a:spcBef>
                <a:spcPct val="0"/>
              </a:spcBef>
              <a:spcAft>
                <a:spcPct val="0"/>
              </a:spcAft>
              <a:buClrTx/>
              <a:buSzTx/>
              <a:buFontTx/>
              <a:buNone/>
              <a:tabLst/>
            </a:pPr>
            <a:endParaRPr lang="es-ES" sz="1400" dirty="0">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Es poco higroscópico ya que tiene una humedad relativa crítica de 96.3 a 30°C. Acidifica la solución pudiéndose alcanzar pH de 3.2-3.6. Tiene un contenido de 42% de K y 17-18% de S. </a:t>
            </a: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Debe tener una pureza del 96% de K</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SO</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Su solubilidad es relativamente buena:</a:t>
            </a: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27530" y="4882480"/>
          <a:ext cx="5488940" cy="1371600"/>
        </p:xfrm>
        <a:graphic>
          <a:graphicData uri="http://schemas.openxmlformats.org/drawingml/2006/table">
            <a:tbl>
              <a:tblPr/>
              <a:tblGrid>
                <a:gridCol w="2744470"/>
                <a:gridCol w="2744470"/>
              </a:tblGrid>
              <a:tr h="0">
                <a:tc>
                  <a:txBody>
                    <a:bodyPr/>
                    <a:lstStyle/>
                    <a:p>
                      <a:pPr algn="ctr">
                        <a:spcAft>
                          <a:spcPts val="0"/>
                        </a:spcAft>
                      </a:pPr>
                      <a:r>
                        <a:rPr lang="es-ES" sz="18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SOLUBILIDAD (g.l</a:t>
                      </a:r>
                      <a:r>
                        <a:rPr lang="es-ES" sz="1800" baseline="30000" dirty="0">
                          <a:latin typeface="Arial" pitchFamily="34" charset="0"/>
                          <a:ea typeface="Times New Roman"/>
                          <a:cs typeface="Arial" pitchFamily="34" charset="0"/>
                        </a:rPr>
                        <a:t>-1</a:t>
                      </a:r>
                      <a:r>
                        <a:rPr lang="es-ES" sz="1800" dirty="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1180-1183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1870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2970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algn="ctr">
                        <a:spcAft>
                          <a:spcPts val="0"/>
                        </a:spcAft>
                      </a:pPr>
                      <a:r>
                        <a:rPr lang="es-ES" sz="1800" dirty="0">
                          <a:latin typeface="Arial" pitchFamily="34" charset="0"/>
                          <a:ea typeface="Times New Roman"/>
                          <a:cs typeface="Arial"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8710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539552" y="396528"/>
            <a:ext cx="8064896"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400" b="1" i="0" u="sng" strike="noStrike" cap="none" normalizeH="0" baseline="0" dirty="0" smtClean="0">
                <a:ln>
                  <a:noFill/>
                </a:ln>
                <a:solidFill>
                  <a:schemeClr val="tx1"/>
                </a:solidFill>
                <a:effectLst/>
                <a:latin typeface="Arial" pitchFamily="34" charset="0"/>
                <a:ea typeface="Times New Roman" pitchFamily="18" charset="0"/>
              </a:rPr>
              <a:t>NITRATO DE AMONIO (NA)</a:t>
            </a:r>
          </a:p>
          <a:p>
            <a:pPr marL="0" marR="0" lvl="0" indent="449263" algn="l" defTabSz="914400" rtl="0" eaLnBrk="1" fontAlgn="base" latinLnBrk="0" hangingPunct="1">
              <a:lnSpc>
                <a:spcPct val="100000"/>
              </a:lnSpc>
              <a:spcBef>
                <a:spcPct val="0"/>
              </a:spcBef>
              <a:spcAft>
                <a:spcPct val="0"/>
              </a:spcAft>
              <a:buClrTx/>
              <a:buSzTx/>
              <a:buFontTx/>
              <a:buNone/>
              <a:tabLst/>
            </a:pPr>
            <a:endParaRPr lang="es-ES" sz="1400" b="1" u="sng" dirty="0">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NH</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NO</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3</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y      PM = 80.0 g</a:t>
            </a:r>
          </a:p>
          <a:p>
            <a:pPr marL="0" marR="0" lvl="0" indent="449263" algn="l" defTabSz="914400" rtl="0" eaLnBrk="0" fontAlgn="base" latinLnBrk="0" hangingPunct="0">
              <a:lnSpc>
                <a:spcPct val="100000"/>
              </a:lnSpc>
              <a:spcBef>
                <a:spcPct val="0"/>
              </a:spcBef>
              <a:spcAft>
                <a:spcPct val="0"/>
              </a:spcAft>
              <a:buClrTx/>
              <a:buSzTx/>
              <a:buFontTx/>
              <a:buNone/>
              <a:tabLst/>
            </a:pPr>
            <a:endParaRPr lang="es-ES" sz="2000" dirty="0">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Son cristales romboidales ó tetragonales de color blanco (sólido cristalino blanco).</a:t>
            </a: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Tiene un contenido de Nitrógeno de 32-35%: 50% nítrico (NO</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3</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y 50% amoniacal (NH</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Es el único fertilizante nitrogenado químico que contiene las dos formas asimilables del nitrógeno: nítrico (NO</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3</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y amoniacal (NH</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a:t>
            </a:r>
            <a:r>
              <a:rPr kumimoji="0" lang="es-ES" sz="20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Es muy soluble:</a:t>
            </a: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27530" y="1362472"/>
          <a:ext cx="5488940" cy="914400"/>
        </p:xfrm>
        <a:graphic>
          <a:graphicData uri="http://schemas.openxmlformats.org/drawingml/2006/table">
            <a:tbl>
              <a:tblPr/>
              <a:tblGrid>
                <a:gridCol w="2744470"/>
                <a:gridCol w="2744470"/>
              </a:tblGrid>
              <a:tr h="95885">
                <a:tc>
                  <a:txBody>
                    <a:bodyPr/>
                    <a:lstStyle/>
                    <a:p>
                      <a:pPr algn="ctr">
                        <a:spcAft>
                          <a:spcPts val="0"/>
                        </a:spcAft>
                      </a:pPr>
                      <a:r>
                        <a:rPr lang="es-ES" sz="20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dirty="0">
                          <a:latin typeface="Arial" pitchFamily="34" charset="0"/>
                          <a:ea typeface="Times New Roman"/>
                          <a:cs typeface="Arial" pitchFamily="34" charset="0"/>
                        </a:rPr>
                        <a:t>HRC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2000" dirty="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dirty="0">
                          <a:latin typeface="Arial" pitchFamily="34" charset="0"/>
                          <a:ea typeface="Times New Roman"/>
                          <a:cs typeface="Arial" pitchFamily="34" charset="0"/>
                        </a:rPr>
                        <a:t>63.0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2000" dirty="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dirty="0">
                          <a:latin typeface="Arial" pitchFamily="34" charset="0"/>
                          <a:ea typeface="Times New Roman"/>
                          <a:cs typeface="Arial" pitchFamily="34" charset="0"/>
                        </a:rPr>
                        <a:t>59.4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539552" y="500474"/>
            <a:ext cx="806489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Es higroscópico.</a:t>
            </a:r>
          </a:p>
          <a:p>
            <a:pPr marL="0" marR="0" lvl="0" indent="449263" algn="just" defTabSz="914400" rtl="0" eaLnBrk="1" fontAlgn="base" latinLnBrk="0" hangingPunct="1">
              <a:lnSpc>
                <a:spcPct val="100000"/>
              </a:lnSpc>
              <a:spcBef>
                <a:spcPct val="0"/>
              </a:spcBef>
              <a:spcAft>
                <a:spcPct val="0"/>
              </a:spcAft>
              <a:buClrTx/>
              <a:buSzTx/>
              <a:buFontTx/>
              <a:buNone/>
              <a:tabLst/>
            </a:pPr>
            <a:endParaRPr lang="es-ES" sz="2000" dirty="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es-ES" sz="2000" dirty="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Puede provocar explosiones violentas e incendios en presencia de materiales orgánicos, de ciertos metales, de fósforo y de azufre.</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000" b="0" i="0" u="sng" strike="noStrike" cap="none" normalizeH="0" baseline="0" dirty="0" smtClean="0">
                <a:ln>
                  <a:noFill/>
                </a:ln>
                <a:solidFill>
                  <a:schemeClr val="tx1"/>
                </a:solidFill>
                <a:effectLst/>
                <a:latin typeface="Arial" pitchFamily="34" charset="0"/>
                <a:ea typeface="Times New Roman" pitchFamily="18" charset="0"/>
              </a:rPr>
              <a:t>Tiene limitado uso debido a su higroscopicidad y al peligro de explosión.</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rPr>
              <a:t>Se puede conseguir el nitrato de amonio </a:t>
            </a:r>
            <a:r>
              <a:rPr kumimoji="0" lang="es-ES" sz="2000" b="0" i="0" u="none" strike="noStrike" cap="none" normalizeH="0" baseline="0" dirty="0" err="1" smtClean="0">
                <a:ln>
                  <a:noFill/>
                </a:ln>
                <a:solidFill>
                  <a:schemeClr val="tx1"/>
                </a:solidFill>
                <a:effectLst/>
                <a:latin typeface="Arial" pitchFamily="34" charset="0"/>
                <a:ea typeface="Times New Roman" pitchFamily="18" charset="0"/>
              </a:rPr>
              <a:t>Calcico</a:t>
            </a:r>
            <a:r>
              <a:rPr kumimoji="0" lang="es-ES" sz="2000" b="0" i="0" u="none" strike="noStrike" cap="none" normalizeH="0" baseline="0" dirty="0" smtClean="0">
                <a:ln>
                  <a:noFill/>
                </a:ln>
                <a:solidFill>
                  <a:schemeClr val="tx1"/>
                </a:solidFill>
                <a:effectLst/>
                <a:latin typeface="Arial" pitchFamily="34" charset="0"/>
                <a:ea typeface="Times New Roman" pitchFamily="18" charset="0"/>
              </a:rPr>
              <a:t> que contiene 21% de nitrógeno, 10.5% de Nitrato y 10.5% en forma de amonio además posee carbonato de calcio.</a:t>
            </a:r>
            <a:endParaRPr kumimoji="0" lang="es-E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27530" y="3658344"/>
          <a:ext cx="5624790" cy="1524000"/>
        </p:xfrm>
        <a:graphic>
          <a:graphicData uri="http://schemas.openxmlformats.org/drawingml/2006/table">
            <a:tbl>
              <a:tblPr/>
              <a:tblGrid>
                <a:gridCol w="2812395"/>
                <a:gridCol w="2812395"/>
              </a:tblGrid>
              <a:tr h="270966">
                <a:tc>
                  <a:txBody>
                    <a:bodyPr/>
                    <a:lstStyle/>
                    <a:p>
                      <a:pPr algn="ctr">
                        <a:spcAft>
                          <a:spcPts val="0"/>
                        </a:spcAft>
                      </a:pPr>
                      <a:r>
                        <a:rPr lang="es-ES" sz="20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a:latin typeface="Arial" pitchFamily="34" charset="0"/>
                          <a:ea typeface="Times New Roman"/>
                          <a:cs typeface="Arial" pitchFamily="34" charset="0"/>
                        </a:rPr>
                        <a:t>SOLUBILIDAD (g.l</a:t>
                      </a:r>
                      <a:r>
                        <a:rPr lang="es-ES" sz="2000" baseline="30000">
                          <a:latin typeface="Arial" pitchFamily="34" charset="0"/>
                          <a:ea typeface="Times New Roman"/>
                          <a:cs typeface="Arial" pitchFamily="34" charset="0"/>
                        </a:rPr>
                        <a:t>-1</a:t>
                      </a:r>
                      <a:r>
                        <a:rPr lang="es-ES" sz="200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66">
                <a:tc>
                  <a:txBody>
                    <a:bodyPr/>
                    <a:lstStyle/>
                    <a:p>
                      <a:pPr algn="ctr">
                        <a:spcAft>
                          <a:spcPts val="0"/>
                        </a:spcAft>
                      </a:pPr>
                      <a:r>
                        <a:rPr lang="es-ES" sz="2000" dirty="0">
                          <a:latin typeface="Arial" pitchFamily="34" charset="0"/>
                          <a:ea typeface="Times New Roman"/>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a:latin typeface="Arial" pitchFamily="34" charset="0"/>
                          <a:ea typeface="Times New Roman"/>
                          <a:cs typeface="Arial" pitchFamily="34"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66">
                <a:tc>
                  <a:txBody>
                    <a:bodyPr/>
                    <a:lstStyle/>
                    <a:p>
                      <a:pPr algn="ctr">
                        <a:spcAft>
                          <a:spcPts val="0"/>
                        </a:spcAft>
                      </a:pPr>
                      <a:r>
                        <a:rPr lang="es-ES" sz="2000">
                          <a:latin typeface="Arial" pitchFamily="34" charset="0"/>
                          <a:ea typeface="Times New Roman"/>
                          <a:cs typeface="Arial"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a:latin typeface="Arial" pitchFamily="34" charset="0"/>
                          <a:ea typeface="Times New Roman"/>
                          <a:cs typeface="Arial" pitchFamily="34" charset="0"/>
                        </a:rPr>
                        <a:t>209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66">
                <a:tc>
                  <a:txBody>
                    <a:bodyPr/>
                    <a:lstStyle/>
                    <a:p>
                      <a:pPr algn="ctr">
                        <a:spcAft>
                          <a:spcPts val="0"/>
                        </a:spcAft>
                      </a:pPr>
                      <a:r>
                        <a:rPr lang="es-ES" sz="200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a:latin typeface="Arial" pitchFamily="34" charset="0"/>
                          <a:ea typeface="Times New Roman"/>
                          <a:cs typeface="Arial" pitchFamily="34" charset="0"/>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66">
                <a:tc>
                  <a:txBody>
                    <a:bodyPr/>
                    <a:lstStyle/>
                    <a:p>
                      <a:pPr algn="ctr">
                        <a:spcAft>
                          <a:spcPts val="0"/>
                        </a:spcAft>
                      </a:pPr>
                      <a:r>
                        <a:rPr lang="es-ES" sz="200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dirty="0">
                          <a:latin typeface="Arial" pitchFamily="34" charset="0"/>
                          <a:ea typeface="Times New Roman"/>
                          <a:cs typeface="Arial" pitchFamily="34" charset="0"/>
                        </a:rPr>
                        <a:t>458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1" name="Rectangle 1"/>
          <p:cNvSpPr>
            <a:spLocks noChangeArrowheads="1"/>
          </p:cNvSpPr>
          <p:nvPr/>
        </p:nvSpPr>
        <p:spPr bwMode="auto">
          <a:xfrm>
            <a:off x="323528" y="238577"/>
            <a:ext cx="8496944"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2400" b="1" i="0" u="sng" strike="noStrike" cap="none" normalizeH="0" baseline="0" dirty="0" smtClean="0">
                <a:ln>
                  <a:noFill/>
                </a:ln>
                <a:solidFill>
                  <a:schemeClr val="tx1"/>
                </a:solidFill>
                <a:effectLst/>
                <a:latin typeface="Arial" pitchFamily="34" charset="0"/>
                <a:ea typeface="Times New Roman" pitchFamily="18" charset="0"/>
              </a:rPr>
              <a:t>NITRATO DE POTASIO (NP)</a:t>
            </a: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lang="es-ES" sz="1400" dirty="0" smtClean="0">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s-ES" sz="2400" b="0" i="0" u="none" strike="noStrike" cap="none" normalizeH="0" baseline="0" dirty="0" smtClean="0">
                <a:ln>
                  <a:noFill/>
                </a:ln>
                <a:solidFill>
                  <a:schemeClr val="tx1"/>
                </a:solidFill>
                <a:effectLst/>
                <a:latin typeface="Arial" pitchFamily="34" charset="0"/>
                <a:ea typeface="Times New Roman" pitchFamily="18" charset="0"/>
              </a:rPr>
              <a:t>KNO</a:t>
            </a:r>
            <a:r>
              <a:rPr kumimoji="0" lang="es-ES" sz="2400" b="0" i="0" u="none" strike="noStrike" cap="none" normalizeH="0" baseline="-30000" dirty="0" smtClean="0">
                <a:ln>
                  <a:noFill/>
                </a:ln>
                <a:solidFill>
                  <a:schemeClr val="tx1"/>
                </a:solidFill>
                <a:effectLst/>
                <a:latin typeface="Arial" pitchFamily="34" charset="0"/>
                <a:ea typeface="Times New Roman" pitchFamily="18" charset="0"/>
              </a:rPr>
              <a:t>3</a:t>
            </a:r>
            <a:r>
              <a:rPr kumimoji="0" lang="es-ES" sz="2400" b="0" i="0" u="none" strike="noStrike" cap="none" normalizeH="0" baseline="0" dirty="0" smtClean="0">
                <a:ln>
                  <a:noFill/>
                </a:ln>
                <a:solidFill>
                  <a:schemeClr val="tx1"/>
                </a:solidFill>
                <a:effectLst/>
                <a:latin typeface="Arial" pitchFamily="34" charset="0"/>
                <a:ea typeface="Times New Roman" pitchFamily="18" charset="0"/>
              </a:rPr>
              <a:t>     y    PM = 101 g</a:t>
            </a:r>
            <a:endParaRPr lang="es-ES" sz="2400" dirty="0" smtClean="0">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Es un sólido blanco cristalino, en forma de polvo suelto de gran pureza (95%). Se oxida y puede producir incendios y explosiones. Contiene 13-14% de N y 36-38% de K. Es muy usado para asperjar plantas (Fertilización Foliar).</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Su solubilidad:</a:t>
            </a:r>
            <a:endParaRPr kumimoji="0" lang="es-ES" sz="2200" b="0" i="0" u="none" strike="noStrike" cap="none" normalizeH="0" baseline="0" dirty="0" smtClean="0">
              <a:ln>
                <a:noFill/>
              </a:ln>
              <a:solidFill>
                <a:schemeClr val="tx1"/>
              </a:solidFill>
              <a:effectLst/>
              <a:latin typeface="Arial" pitchFamily="34" charset="0"/>
            </a:endParaRPr>
          </a:p>
        </p:txBody>
      </p:sp>
      <p:sp>
        <p:nvSpPr>
          <p:cNvPr id="4" name="3 CuadroTexto"/>
          <p:cNvSpPr txBox="1"/>
          <p:nvPr/>
        </p:nvSpPr>
        <p:spPr>
          <a:xfrm>
            <a:off x="755576" y="5467871"/>
            <a:ext cx="7920880" cy="769441"/>
          </a:xfrm>
          <a:prstGeom prst="rect">
            <a:avLst/>
          </a:prstGeom>
          <a:noFill/>
        </p:spPr>
        <p:txBody>
          <a:bodyPr wrap="square" rtlCol="0">
            <a:spAutoFit/>
          </a:bodyPr>
          <a:lstStyle/>
          <a:p>
            <a:pPr lvl="0" indent="449263" algn="just" eaLnBrk="0" fontAlgn="base" hangingPunct="0">
              <a:spcBef>
                <a:spcPct val="0"/>
              </a:spcBef>
              <a:spcAft>
                <a:spcPct val="0"/>
              </a:spcAft>
            </a:pPr>
            <a:r>
              <a:rPr lang="es-ES" sz="2200" dirty="0" smtClean="0">
                <a:latin typeface="Arial" pitchFamily="34" charset="0"/>
                <a:ea typeface="Times New Roman" pitchFamily="18" charset="0"/>
              </a:rPr>
              <a:t>Su humedad relativa critica a 30°C es de 90.5, al diluirse produce un pH de 7 (neutro).</a:t>
            </a:r>
            <a:endParaRPr lang="es-ES" sz="2200" dirty="0" smtClean="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619672" y="2852937"/>
          <a:ext cx="5696798" cy="896103"/>
        </p:xfrm>
        <a:graphic>
          <a:graphicData uri="http://schemas.openxmlformats.org/drawingml/2006/table">
            <a:tbl>
              <a:tblPr/>
              <a:tblGrid>
                <a:gridCol w="2848399"/>
                <a:gridCol w="2848399"/>
              </a:tblGrid>
              <a:tr h="298701">
                <a:tc>
                  <a:txBody>
                    <a:bodyPr/>
                    <a:lstStyle/>
                    <a:p>
                      <a:pPr algn="ctr">
                        <a:spcAft>
                          <a:spcPts val="0"/>
                        </a:spcAft>
                      </a:pPr>
                      <a:r>
                        <a:rPr lang="pt-BR" sz="1800">
                          <a:latin typeface="Arial" pitchFamily="34" charset="0"/>
                          <a:ea typeface="Times New Roman"/>
                          <a:cs typeface="Arial" pitchFamily="34" charset="0"/>
                        </a:rPr>
                        <a:t>TEMPERATURA (°C)</a:t>
                      </a:r>
                      <a:endParaRPr lang="es-E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pitchFamily="34" charset="0"/>
                          <a:ea typeface="Times New Roman"/>
                          <a:cs typeface="Arial" pitchFamily="34" charset="0"/>
                        </a:rPr>
                        <a:t>SOLUBILIDAD (g.l</a:t>
                      </a:r>
                      <a:r>
                        <a:rPr lang="pt-BR" sz="1800" baseline="30000">
                          <a:latin typeface="Arial" pitchFamily="34" charset="0"/>
                          <a:ea typeface="Times New Roman"/>
                          <a:cs typeface="Arial" pitchFamily="34" charset="0"/>
                        </a:rPr>
                        <a:t>-1</a:t>
                      </a:r>
                      <a:r>
                        <a:rPr lang="pt-BR" sz="1800">
                          <a:latin typeface="Arial" pitchFamily="34" charset="0"/>
                          <a:ea typeface="Times New Roman"/>
                          <a:cs typeface="Arial" pitchFamily="34" charset="0"/>
                        </a:rPr>
                        <a:t>)</a:t>
                      </a:r>
                      <a:endParaRPr lang="es-E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701">
                <a:tc>
                  <a:txBody>
                    <a:bodyPr/>
                    <a:lstStyle/>
                    <a:p>
                      <a:pPr algn="ctr">
                        <a:spcAft>
                          <a:spcPts val="0"/>
                        </a:spcAft>
                      </a:pPr>
                      <a:r>
                        <a:rPr lang="pt-BR" sz="1800">
                          <a:latin typeface="Arial" pitchFamily="34" charset="0"/>
                          <a:ea typeface="Times New Roman"/>
                          <a:cs typeface="Arial" pitchFamily="34" charset="0"/>
                        </a:rPr>
                        <a:t>0</a:t>
                      </a:r>
                      <a:endParaRPr lang="es-E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pitchFamily="34" charset="0"/>
                          <a:ea typeface="Times New Roman"/>
                          <a:cs typeface="Arial" pitchFamily="34" charset="0"/>
                        </a:rPr>
                        <a:t>1020-1340</a:t>
                      </a:r>
                      <a:endParaRPr lang="es-E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701">
                <a:tc>
                  <a:txBody>
                    <a:bodyPr/>
                    <a:lstStyle/>
                    <a:p>
                      <a:pPr algn="ctr">
                        <a:spcAft>
                          <a:spcPts val="0"/>
                        </a:spcAft>
                      </a:pPr>
                      <a:r>
                        <a:rPr lang="pt-BR" sz="1800">
                          <a:latin typeface="Arial" pitchFamily="34" charset="0"/>
                          <a:ea typeface="Times New Roman"/>
                          <a:cs typeface="Arial" pitchFamily="34" charset="0"/>
                        </a:rPr>
                        <a:t>100</a:t>
                      </a:r>
                      <a:endParaRPr lang="es-E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latin typeface="Arial" pitchFamily="34" charset="0"/>
                          <a:ea typeface="Times New Roman"/>
                          <a:cs typeface="Arial" pitchFamily="34" charset="0"/>
                        </a:rPr>
                        <a:t>3640</a:t>
                      </a:r>
                      <a:endParaRPr lang="es-ES"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1691680" y="4509120"/>
          <a:ext cx="5688632" cy="864096"/>
        </p:xfrm>
        <a:graphic>
          <a:graphicData uri="http://schemas.openxmlformats.org/drawingml/2006/table">
            <a:tbl>
              <a:tblPr/>
              <a:tblGrid>
                <a:gridCol w="2844316"/>
                <a:gridCol w="2844316"/>
              </a:tblGrid>
              <a:tr h="288032">
                <a:tc>
                  <a:txBody>
                    <a:bodyPr/>
                    <a:lstStyle/>
                    <a:p>
                      <a:pPr algn="ctr">
                        <a:spcAft>
                          <a:spcPts val="0"/>
                        </a:spcAft>
                      </a:pPr>
                      <a:r>
                        <a:rPr lang="es-ES" sz="18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HRC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spcAft>
                          <a:spcPts val="0"/>
                        </a:spcAft>
                      </a:pPr>
                      <a:r>
                        <a:rPr lang="es-ES" sz="180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54.8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spcAft>
                          <a:spcPts val="0"/>
                        </a:spcAft>
                      </a:pPr>
                      <a:r>
                        <a:rPr lang="es-ES" sz="1800" dirty="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46.5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5297" name="Rectangle 1"/>
          <p:cNvSpPr>
            <a:spLocks noChangeArrowheads="1"/>
          </p:cNvSpPr>
          <p:nvPr/>
        </p:nvSpPr>
        <p:spPr bwMode="auto">
          <a:xfrm>
            <a:off x="395536" y="359365"/>
            <a:ext cx="8352928"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t-BR" sz="2400" b="1" i="0" u="sng" strike="noStrike" cap="none" normalizeH="0" baseline="0" dirty="0" smtClean="0">
                <a:ln>
                  <a:noFill/>
                </a:ln>
                <a:solidFill>
                  <a:schemeClr val="tx1"/>
                </a:solidFill>
                <a:effectLst/>
                <a:latin typeface="Arial" pitchFamily="34" charset="0"/>
                <a:ea typeface="Times New Roman" pitchFamily="18" charset="0"/>
              </a:rPr>
              <a:t>NITRATO DE CALCIO (</a:t>
            </a:r>
            <a:r>
              <a:rPr kumimoji="0" lang="pt-BR" sz="2400" b="1" i="0" u="sng" strike="noStrike" cap="none" normalizeH="0" baseline="0" dirty="0" err="1" smtClean="0">
                <a:ln>
                  <a:noFill/>
                </a:ln>
                <a:solidFill>
                  <a:schemeClr val="tx1"/>
                </a:solidFill>
                <a:effectLst/>
                <a:latin typeface="Arial" pitchFamily="34" charset="0"/>
                <a:ea typeface="Times New Roman" pitchFamily="18" charset="0"/>
              </a:rPr>
              <a:t>NCa</a:t>
            </a:r>
            <a:r>
              <a:rPr kumimoji="0" lang="pt-BR" sz="2400" b="1" i="0" u="sng" strike="noStrike" cap="none" normalizeH="0" baseline="0" dirty="0" smtClean="0">
                <a:ln>
                  <a:noFill/>
                </a:ln>
                <a:solidFill>
                  <a:schemeClr val="tx1"/>
                </a:solidFill>
                <a:effectLst/>
                <a:latin typeface="Arial" pitchFamily="34" charset="0"/>
                <a:ea typeface="Times New Roman" pitchFamily="18" charset="0"/>
              </a:rPr>
              <a:t>)</a:t>
            </a:r>
          </a:p>
          <a:p>
            <a:pPr marL="0" marR="0" lvl="0" indent="449263" algn="just" defTabSz="914400" rtl="0" eaLnBrk="1" fontAlgn="base" latinLnBrk="0" hangingPunct="1">
              <a:lnSpc>
                <a:spcPct val="100000"/>
              </a:lnSpc>
              <a:spcBef>
                <a:spcPct val="0"/>
              </a:spcBef>
              <a:spcAft>
                <a:spcPct val="0"/>
              </a:spcAft>
              <a:buClrTx/>
              <a:buSzTx/>
              <a:buFontTx/>
              <a:buNone/>
              <a:tabLst/>
            </a:pPr>
            <a:endParaRPr lang="pt-BR" sz="1400" b="1" u="sng" dirty="0" smtClean="0">
              <a:latin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Ca(NO</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3</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.H</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O</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      </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y     PM = 236 g</a:t>
            </a:r>
          </a:p>
          <a:p>
            <a:pPr marL="0" marR="0" lvl="0" indent="449263" algn="just" defTabSz="914400" rtl="0" eaLnBrk="0" fontAlgn="base" latinLnBrk="0" hangingPunct="0">
              <a:lnSpc>
                <a:spcPct val="100000"/>
              </a:lnSpc>
              <a:spcBef>
                <a:spcPct val="0"/>
              </a:spcBef>
              <a:spcAft>
                <a:spcPct val="0"/>
              </a:spcAft>
              <a:buClrTx/>
              <a:buSzTx/>
              <a:buFontTx/>
              <a:buNone/>
              <a:tabLst/>
            </a:pPr>
            <a:endParaRPr lang="pt-BR" sz="1400" dirty="0" smtClean="0">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2200" b="0" i="0" u="none" strike="noStrike" cap="none" normalizeH="0" baseline="0" dirty="0" err="1" smtClean="0">
                <a:ln>
                  <a:noFill/>
                </a:ln>
                <a:solidFill>
                  <a:schemeClr val="tx1"/>
                </a:solidFill>
                <a:effectLst/>
                <a:latin typeface="Arial" pitchFamily="34" charset="0"/>
                <a:ea typeface="Times New Roman" pitchFamily="18" charset="0"/>
              </a:rPr>
              <a:t>Es</a:t>
            </a:r>
            <a:r>
              <a:rPr kumimoji="0" lang="pt-BR" sz="22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2200" b="0" i="0" u="none" strike="noStrike" cap="none" normalizeH="0" baseline="0" dirty="0" err="1" smtClean="0">
                <a:ln>
                  <a:noFill/>
                </a:ln>
                <a:solidFill>
                  <a:schemeClr val="tx1"/>
                </a:solidFill>
                <a:effectLst/>
                <a:latin typeface="Arial" pitchFamily="34" charset="0"/>
                <a:ea typeface="Times New Roman" pitchFamily="18" charset="0"/>
              </a:rPr>
              <a:t>un</a:t>
            </a:r>
            <a:r>
              <a:rPr kumimoji="0" lang="pt-BR" sz="2200" b="0" i="0" u="none" strike="noStrike" cap="none" normalizeH="0" baseline="0" dirty="0" smtClean="0">
                <a:ln>
                  <a:noFill/>
                </a:ln>
                <a:solidFill>
                  <a:schemeClr val="tx1"/>
                </a:solidFill>
                <a:effectLst/>
                <a:latin typeface="Arial" pitchFamily="34" charset="0"/>
                <a:ea typeface="Times New Roman" pitchFamily="18" charset="0"/>
              </a:rPr>
              <a:t> sólido Blanco cristalino, </a:t>
            </a:r>
            <a:r>
              <a:rPr kumimoji="0" lang="pt-BR" sz="2200" b="0" i="0" u="none" strike="noStrike" cap="none" normalizeH="0" baseline="0" dirty="0" err="1" smtClean="0">
                <a:ln>
                  <a:noFill/>
                </a:ln>
                <a:solidFill>
                  <a:schemeClr val="tx1"/>
                </a:solidFill>
                <a:effectLst/>
                <a:latin typeface="Arial" pitchFamily="34" charset="0"/>
                <a:ea typeface="Times New Roman" pitchFamily="18" charset="0"/>
              </a:rPr>
              <a:t>contiene</a:t>
            </a:r>
            <a:r>
              <a:rPr kumimoji="0" lang="pt-BR" sz="2200" b="0" i="0" u="none" strike="noStrike" cap="none" normalizeH="0" baseline="0" dirty="0" smtClean="0">
                <a:ln>
                  <a:noFill/>
                </a:ln>
                <a:solidFill>
                  <a:schemeClr val="tx1"/>
                </a:solidFill>
                <a:effectLst/>
                <a:latin typeface="Arial" pitchFamily="34" charset="0"/>
                <a:ea typeface="Times New Roman" pitchFamily="18" charset="0"/>
              </a:rPr>
              <a:t> 12-15% de N em forma de NO</a:t>
            </a:r>
            <a:r>
              <a:rPr kumimoji="0" lang="pt-BR" sz="2200" b="0" i="0" u="none" strike="noStrike" cap="none" normalizeH="0" baseline="30000" dirty="0" smtClean="0">
                <a:ln>
                  <a:noFill/>
                </a:ln>
                <a:solidFill>
                  <a:schemeClr val="tx1"/>
                </a:solidFill>
                <a:effectLst/>
                <a:latin typeface="Arial" pitchFamily="34" charset="0"/>
                <a:ea typeface="Times New Roman" pitchFamily="18" charset="0"/>
              </a:rPr>
              <a:t>-</a:t>
            </a:r>
            <a:r>
              <a:rPr kumimoji="0" lang="pt-BR" sz="2200" b="0" i="0" u="none" strike="noStrike" cap="none" normalizeH="0" baseline="-30000" dirty="0" smtClean="0">
                <a:ln>
                  <a:noFill/>
                </a:ln>
                <a:solidFill>
                  <a:schemeClr val="tx1"/>
                </a:solidFill>
                <a:effectLst/>
                <a:latin typeface="Arial" pitchFamily="34" charset="0"/>
                <a:ea typeface="Times New Roman" pitchFamily="18" charset="0"/>
              </a:rPr>
              <a:t>3</a:t>
            </a:r>
            <a:r>
              <a:rPr kumimoji="0" lang="pt-BR" sz="2200" b="0" i="0" u="none" strike="noStrike" cap="none" normalizeH="0" baseline="0" dirty="0" smtClean="0">
                <a:ln>
                  <a:noFill/>
                </a:ln>
                <a:solidFill>
                  <a:schemeClr val="tx1"/>
                </a:solidFill>
                <a:effectLst/>
                <a:latin typeface="Arial" pitchFamily="34" charset="0"/>
                <a:ea typeface="Times New Roman" pitchFamily="18" charset="0"/>
              </a:rPr>
              <a:t> y 17-19% de Ca. </a:t>
            </a:r>
            <a:r>
              <a:rPr kumimoji="0" lang="pt-BR" sz="2200" b="0" i="0" u="none" strike="noStrike" cap="none" normalizeH="0" baseline="0" dirty="0" err="1" smtClean="0">
                <a:ln>
                  <a:noFill/>
                </a:ln>
                <a:solidFill>
                  <a:schemeClr val="tx1"/>
                </a:solidFill>
                <a:effectLst/>
                <a:latin typeface="Arial" pitchFamily="34" charset="0"/>
                <a:ea typeface="Times New Roman" pitchFamily="18" charset="0"/>
              </a:rPr>
              <a:t>Es</a:t>
            </a:r>
            <a:r>
              <a:rPr kumimoji="0" lang="pt-BR" sz="2200" b="0" i="0" u="none" strike="noStrike" cap="none" normalizeH="0" baseline="0" dirty="0" smtClean="0">
                <a:ln>
                  <a:noFill/>
                </a:ln>
                <a:solidFill>
                  <a:schemeClr val="tx1"/>
                </a:solidFill>
                <a:effectLst/>
                <a:latin typeface="Arial" pitchFamily="34" charset="0"/>
                <a:ea typeface="Times New Roman" pitchFamily="18" charset="0"/>
              </a:rPr>
              <a:t> altamente </a:t>
            </a:r>
            <a:r>
              <a:rPr kumimoji="0" lang="pt-BR" sz="2200" b="0" i="0" u="none" strike="noStrike" cap="none" normalizeH="0" baseline="0" dirty="0" err="1" smtClean="0">
                <a:ln>
                  <a:noFill/>
                </a:ln>
                <a:solidFill>
                  <a:schemeClr val="tx1"/>
                </a:solidFill>
                <a:effectLst/>
                <a:latin typeface="Arial" pitchFamily="34" charset="0"/>
                <a:ea typeface="Times New Roman" pitchFamily="18" charset="0"/>
              </a:rPr>
              <a:t>soluble</a:t>
            </a:r>
            <a:r>
              <a:rPr kumimoji="0" lang="pt-BR" sz="22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2200" b="0" i="0" u="none" strike="noStrike" cap="none" normalizeH="0" baseline="0" dirty="0" smtClean="0">
              <a:ln>
                <a:noFill/>
              </a:ln>
              <a:solidFill>
                <a:schemeClr val="tx1"/>
              </a:solidFill>
              <a:effectLst/>
              <a:latin typeface="Arial" pitchFamily="34" charset="0"/>
            </a:endParaRPr>
          </a:p>
        </p:txBody>
      </p:sp>
      <p:sp>
        <p:nvSpPr>
          <p:cNvPr id="5" name="4 CuadroTexto"/>
          <p:cNvSpPr txBox="1"/>
          <p:nvPr/>
        </p:nvSpPr>
        <p:spPr>
          <a:xfrm>
            <a:off x="899592" y="5661248"/>
            <a:ext cx="7416824" cy="1107996"/>
          </a:xfrm>
          <a:prstGeom prst="rect">
            <a:avLst/>
          </a:prstGeom>
          <a:noFill/>
        </p:spPr>
        <p:txBody>
          <a:bodyPr wrap="square" rtlCol="0">
            <a:spAutoFit/>
          </a:bodyPr>
          <a:lstStyle/>
          <a:p>
            <a:pPr lvl="0"/>
            <a:r>
              <a:rPr lang="es-ES" sz="2200" dirty="0" smtClean="0">
                <a:latin typeface="Arial" pitchFamily="34" charset="0"/>
                <a:ea typeface="Times New Roman" pitchFamily="18" charset="0"/>
              </a:rPr>
              <a:t>La sal pura anhidra Ca(NO</a:t>
            </a:r>
            <a:r>
              <a:rPr lang="es-ES" sz="2200" baseline="-30000" dirty="0" smtClean="0">
                <a:latin typeface="Arial" pitchFamily="34" charset="0"/>
                <a:ea typeface="Times New Roman" pitchFamily="18" charset="0"/>
              </a:rPr>
              <a:t>3</a:t>
            </a:r>
            <a:r>
              <a:rPr lang="es-ES" sz="2200" dirty="0" smtClean="0">
                <a:latin typeface="Arial" pitchFamily="34" charset="0"/>
                <a:ea typeface="Times New Roman" pitchFamily="18" charset="0"/>
              </a:rPr>
              <a:t>)</a:t>
            </a:r>
            <a:r>
              <a:rPr lang="es-ES" sz="2200" baseline="-30000" dirty="0" smtClean="0">
                <a:latin typeface="Arial" pitchFamily="34" charset="0"/>
                <a:ea typeface="Times New Roman" pitchFamily="18" charset="0"/>
              </a:rPr>
              <a:t>2</a:t>
            </a:r>
            <a:r>
              <a:rPr lang="es-ES" sz="2200" dirty="0" smtClean="0">
                <a:latin typeface="Arial" pitchFamily="34" charset="0"/>
                <a:ea typeface="Times New Roman" pitchFamily="18" charset="0"/>
              </a:rPr>
              <a:t> contiene 17.1% de N y 24.4% de Ca.</a:t>
            </a:r>
            <a:endParaRPr lang="es-ES" sz="2200" dirty="0" smtClean="0">
              <a:latin typeface="Arial" pitchFamily="34" charset="0"/>
            </a:endParaRPr>
          </a:p>
          <a:p>
            <a:endParaRPr lang="es-ES" sz="2200" dirty="0"/>
          </a:p>
        </p:txBody>
      </p:sp>
      <p:sp>
        <p:nvSpPr>
          <p:cNvPr id="6" name="5 CuadroTexto"/>
          <p:cNvSpPr txBox="1"/>
          <p:nvPr/>
        </p:nvSpPr>
        <p:spPr>
          <a:xfrm>
            <a:off x="1115616" y="3933056"/>
            <a:ext cx="6912768" cy="430887"/>
          </a:xfrm>
          <a:prstGeom prst="rect">
            <a:avLst/>
          </a:prstGeom>
          <a:noFill/>
        </p:spPr>
        <p:txBody>
          <a:bodyPr wrap="square" rtlCol="0">
            <a:spAutoFit/>
          </a:bodyPr>
          <a:lstStyle/>
          <a:p>
            <a:pPr lvl="0" indent="449263" algn="just" eaLnBrk="0" fontAlgn="base" hangingPunct="0">
              <a:spcBef>
                <a:spcPct val="0"/>
              </a:spcBef>
              <a:spcAft>
                <a:spcPct val="0"/>
              </a:spcAft>
            </a:pPr>
            <a:r>
              <a:rPr lang="es-ES" sz="2200" dirty="0" smtClean="0">
                <a:latin typeface="Arial" pitchFamily="34" charset="0"/>
                <a:ea typeface="Times New Roman" pitchFamily="18" charset="0"/>
              </a:rPr>
              <a:t>Es muy higroscópico lo cual dificulta su manejo.</a:t>
            </a:r>
            <a:endParaRPr lang="es-ES" sz="2200" dirty="0" smtClean="0">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27530" y="2708920"/>
          <a:ext cx="5488940" cy="1371600"/>
        </p:xfrm>
        <a:graphic>
          <a:graphicData uri="http://schemas.openxmlformats.org/drawingml/2006/table">
            <a:tbl>
              <a:tblPr/>
              <a:tblGrid>
                <a:gridCol w="2744470"/>
                <a:gridCol w="2744470"/>
              </a:tblGrid>
              <a:tr h="0">
                <a:tc>
                  <a:txBody>
                    <a:bodyPr/>
                    <a:lstStyle/>
                    <a:p>
                      <a:pPr algn="ctr">
                        <a:spcAft>
                          <a:spcPts val="0"/>
                        </a:spcAft>
                      </a:pPr>
                      <a:r>
                        <a:rPr lang="es-ES" sz="18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SOLUBILIDAD (g.l</a:t>
                      </a:r>
                      <a:r>
                        <a:rPr lang="es-ES" sz="1800" baseline="30000">
                          <a:latin typeface="Arial" pitchFamily="34" charset="0"/>
                          <a:ea typeface="Times New Roman"/>
                          <a:cs typeface="Arial" pitchFamily="34" charset="0"/>
                        </a:rPr>
                        <a:t>-1</a:t>
                      </a:r>
                      <a:r>
                        <a:rPr lang="es-ES" sz="180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730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960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1760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dirty="0">
                          <a:latin typeface="Arial" pitchFamily="34" charset="0"/>
                          <a:ea typeface="Times New Roman"/>
                          <a:cs typeface="Arial"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1800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1827530" y="5198328"/>
          <a:ext cx="5488940" cy="822960"/>
        </p:xfrm>
        <a:graphic>
          <a:graphicData uri="http://schemas.openxmlformats.org/drawingml/2006/table">
            <a:tbl>
              <a:tblPr/>
              <a:tblGrid>
                <a:gridCol w="2744470"/>
                <a:gridCol w="2744470"/>
              </a:tblGrid>
              <a:tr h="0">
                <a:tc>
                  <a:txBody>
                    <a:bodyPr/>
                    <a:lstStyle/>
                    <a:p>
                      <a:pPr algn="ctr">
                        <a:spcAft>
                          <a:spcPts val="0"/>
                        </a:spcAft>
                      </a:pPr>
                      <a:r>
                        <a:rPr lang="es-ES" sz="18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HRC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74.7-76.9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72.4-73.7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21" name="Rectangle 1"/>
          <p:cNvSpPr>
            <a:spLocks noChangeArrowheads="1"/>
          </p:cNvSpPr>
          <p:nvPr/>
        </p:nvSpPr>
        <p:spPr bwMode="auto">
          <a:xfrm>
            <a:off x="323528" y="303327"/>
            <a:ext cx="8496944" cy="24776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400" b="1" i="0" u="sng" strike="noStrike" cap="none" normalizeH="0" baseline="0" dirty="0" smtClean="0">
                <a:ln>
                  <a:noFill/>
                </a:ln>
                <a:solidFill>
                  <a:schemeClr val="tx1"/>
                </a:solidFill>
                <a:effectLst/>
                <a:latin typeface="Arial" pitchFamily="34" charset="0"/>
                <a:ea typeface="Times New Roman" pitchFamily="18" charset="0"/>
              </a:rPr>
              <a:t>NITRATO DE SODIO (NS)</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rPr>
              <a:t>                         NaNO</a:t>
            </a:r>
            <a:r>
              <a:rPr kumimoji="0" lang="es-ES" sz="2400" b="0" i="0" u="none" strike="noStrike" cap="none" normalizeH="0" baseline="-30000" dirty="0" smtClean="0">
                <a:ln>
                  <a:noFill/>
                </a:ln>
                <a:solidFill>
                  <a:schemeClr val="tx1"/>
                </a:solidFill>
                <a:effectLst/>
                <a:latin typeface="Arial" pitchFamily="34" charset="0"/>
                <a:ea typeface="Times New Roman" pitchFamily="18" charset="0"/>
              </a:rPr>
              <a:t>3</a:t>
            </a:r>
            <a:r>
              <a:rPr kumimoji="0" lang="es-ES" sz="2400" b="0" i="0" u="none" strike="noStrike" cap="none" normalizeH="0" baseline="0" dirty="0" smtClean="0">
                <a:ln>
                  <a:noFill/>
                </a:ln>
                <a:solidFill>
                  <a:schemeClr val="tx1"/>
                </a:solidFill>
                <a:effectLst/>
                <a:latin typeface="Arial" pitchFamily="34" charset="0"/>
                <a:ea typeface="Times New Roman" pitchFamily="18" charset="0"/>
              </a:rPr>
              <a:t>    y     PM = 85.1 g</a:t>
            </a: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Son cristales blancos romboidales, puede ocasionar incendio. Contiene 16.5% de N y 27.1% de Na.</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Su solubilidad:</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 name="5 CuadroTexto"/>
          <p:cNvSpPr txBox="1"/>
          <p:nvPr/>
        </p:nvSpPr>
        <p:spPr>
          <a:xfrm>
            <a:off x="971600" y="4293096"/>
            <a:ext cx="7272808" cy="769441"/>
          </a:xfrm>
          <a:prstGeom prst="rect">
            <a:avLst/>
          </a:prstGeom>
          <a:noFill/>
        </p:spPr>
        <p:txBody>
          <a:bodyPr wrap="square" rtlCol="0">
            <a:spAutoFit/>
          </a:bodyPr>
          <a:lstStyle/>
          <a:p>
            <a:pPr lvl="0" indent="449263" eaLnBrk="0" fontAlgn="base" hangingPunct="0">
              <a:spcBef>
                <a:spcPct val="0"/>
              </a:spcBef>
              <a:spcAft>
                <a:spcPct val="0"/>
              </a:spcAft>
            </a:pPr>
            <a:r>
              <a:rPr lang="es-ES" sz="2200" dirty="0" smtClean="0">
                <a:latin typeface="Arial" pitchFamily="34" charset="0"/>
                <a:ea typeface="Times New Roman" pitchFamily="18" charset="0"/>
              </a:rPr>
              <a:t>Tiene una pureza de 95-99.5% y 3-35% humedad.</a:t>
            </a:r>
            <a:endParaRPr lang="es-ES" sz="2200" dirty="0" smtClean="0">
              <a:latin typeface="Arial" pitchFamily="34" charset="0"/>
            </a:endParaRPr>
          </a:p>
          <a:p>
            <a:pPr lvl="0" indent="449263" eaLnBrk="0" fontAlgn="base" hangingPunct="0">
              <a:spcBef>
                <a:spcPct val="0"/>
              </a:spcBef>
              <a:spcAft>
                <a:spcPct val="0"/>
              </a:spcAft>
            </a:pPr>
            <a:r>
              <a:rPr lang="es-ES" sz="2200" dirty="0" smtClean="0">
                <a:latin typeface="Arial" pitchFamily="34" charset="0"/>
                <a:ea typeface="Times New Roman" pitchFamily="18" charset="0"/>
              </a:rPr>
              <a:t>Su higroscopicidad:</a:t>
            </a:r>
            <a:endParaRPr lang="es-ES" sz="2200" dirty="0" smtClean="0">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27530" y="3108960"/>
          <a:ext cx="5488940" cy="822960"/>
        </p:xfrm>
        <a:graphic>
          <a:graphicData uri="http://schemas.openxmlformats.org/drawingml/2006/table">
            <a:tbl>
              <a:tblPr/>
              <a:tblGrid>
                <a:gridCol w="2744470"/>
                <a:gridCol w="2744470"/>
              </a:tblGrid>
              <a:tr h="0">
                <a:tc>
                  <a:txBody>
                    <a:bodyPr/>
                    <a:lstStyle/>
                    <a:p>
                      <a:pPr algn="ctr">
                        <a:spcAft>
                          <a:spcPts val="0"/>
                        </a:spcAft>
                      </a:pPr>
                      <a:r>
                        <a:rPr lang="es-ES" sz="180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SOLUBILIDAD (g-l</a:t>
                      </a:r>
                      <a:r>
                        <a:rPr lang="es-ES" sz="1800" baseline="30000">
                          <a:latin typeface="Arial" pitchFamily="34" charset="0"/>
                          <a:ea typeface="Times New Roman"/>
                          <a:cs typeface="Arial" pitchFamily="34" charset="0"/>
                        </a:rPr>
                        <a:t>-1</a:t>
                      </a:r>
                      <a:r>
                        <a:rPr lang="es-ES" sz="180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1827530" y="4910296"/>
          <a:ext cx="5488940" cy="822960"/>
        </p:xfrm>
        <a:graphic>
          <a:graphicData uri="http://schemas.openxmlformats.org/drawingml/2006/table">
            <a:tbl>
              <a:tblPr/>
              <a:tblGrid>
                <a:gridCol w="2744470"/>
                <a:gridCol w="2744470"/>
              </a:tblGrid>
              <a:tr h="0">
                <a:tc>
                  <a:txBody>
                    <a:bodyPr/>
                    <a:lstStyle/>
                    <a:p>
                      <a:pPr algn="ctr">
                        <a:spcAft>
                          <a:spcPts val="0"/>
                        </a:spcAft>
                      </a:pPr>
                      <a:r>
                        <a:rPr lang="es-ES" sz="18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HRC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91.7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S" sz="180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91.6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7345" name="Rectangle 1"/>
          <p:cNvSpPr>
            <a:spLocks noChangeArrowheads="1"/>
          </p:cNvSpPr>
          <p:nvPr/>
        </p:nvSpPr>
        <p:spPr bwMode="auto">
          <a:xfrm>
            <a:off x="323528" y="242932"/>
            <a:ext cx="8424936" cy="2970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400" b="1" i="0" u="sng" strike="noStrike" cap="none" normalizeH="0" baseline="0" dirty="0" smtClean="0">
                <a:ln>
                  <a:noFill/>
                </a:ln>
                <a:solidFill>
                  <a:schemeClr val="tx1"/>
                </a:solidFill>
                <a:effectLst/>
                <a:latin typeface="Arial" pitchFamily="34" charset="0"/>
                <a:ea typeface="Times New Roman" pitchFamily="18" charset="0"/>
              </a:rPr>
              <a:t>FOSFATO MONOAMONICO (FMA)</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rPr>
              <a:t>NH</a:t>
            </a:r>
            <a:r>
              <a:rPr kumimoji="0" lang="es-ES" sz="24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400" b="0" i="0" u="none" strike="noStrike" cap="none" normalizeH="0" baseline="0" dirty="0" smtClean="0">
                <a:ln>
                  <a:noFill/>
                </a:ln>
                <a:solidFill>
                  <a:schemeClr val="tx1"/>
                </a:solidFill>
                <a:effectLst/>
                <a:latin typeface="Arial" pitchFamily="34" charset="0"/>
                <a:ea typeface="Times New Roman" pitchFamily="18" charset="0"/>
              </a:rPr>
              <a:t>H</a:t>
            </a:r>
            <a:r>
              <a:rPr kumimoji="0" lang="es-ES" sz="2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sz="2400" b="0" i="0" u="none" strike="noStrike" cap="none" normalizeH="0" baseline="0" dirty="0" smtClean="0">
                <a:ln>
                  <a:noFill/>
                </a:ln>
                <a:solidFill>
                  <a:schemeClr val="tx1"/>
                </a:solidFill>
                <a:effectLst/>
                <a:latin typeface="Arial" pitchFamily="34" charset="0"/>
                <a:ea typeface="Times New Roman" pitchFamily="18" charset="0"/>
              </a:rPr>
              <a:t>PO</a:t>
            </a:r>
            <a:r>
              <a:rPr kumimoji="0" lang="es-ES" sz="24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400" b="0" i="0" u="none" strike="noStrike" cap="none" normalizeH="0" baseline="0" dirty="0" smtClean="0">
                <a:ln>
                  <a:noFill/>
                </a:ln>
                <a:solidFill>
                  <a:schemeClr val="tx1"/>
                </a:solidFill>
                <a:effectLst/>
                <a:latin typeface="Arial" pitchFamily="34" charset="0"/>
                <a:ea typeface="Times New Roman" pitchFamily="18" charset="0"/>
              </a:rPr>
              <a:t>     y     PM = 115 g</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Es granulado ó en polvo, tiene un contenido de N de 11-12% y 21% de P.</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Su solubilidad es:</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5" name="4 Rectángulo"/>
          <p:cNvSpPr/>
          <p:nvPr/>
        </p:nvSpPr>
        <p:spPr>
          <a:xfrm>
            <a:off x="323528" y="4294257"/>
            <a:ext cx="3479158" cy="430887"/>
          </a:xfrm>
          <a:prstGeom prst="rect">
            <a:avLst/>
          </a:prstGeom>
        </p:spPr>
        <p:txBody>
          <a:bodyPr wrap="none">
            <a:spAutoFit/>
          </a:bodyPr>
          <a:lstStyle/>
          <a:p>
            <a:pPr lvl="0" indent="449263" eaLnBrk="0" fontAlgn="base" hangingPunct="0">
              <a:spcBef>
                <a:spcPct val="0"/>
              </a:spcBef>
              <a:spcAft>
                <a:spcPct val="0"/>
              </a:spcAft>
            </a:pPr>
            <a:r>
              <a:rPr lang="es-ES" sz="2200" dirty="0" smtClean="0">
                <a:latin typeface="Arial" pitchFamily="34" charset="0"/>
                <a:ea typeface="Times New Roman" pitchFamily="18" charset="0"/>
              </a:rPr>
              <a:t>Su higroscopicidad es:</a:t>
            </a:r>
            <a:endParaRPr lang="es-ES" sz="2200" dirty="0" smtClean="0">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27530" y="3108960"/>
          <a:ext cx="5696798" cy="1040121"/>
        </p:xfrm>
        <a:graphic>
          <a:graphicData uri="http://schemas.openxmlformats.org/drawingml/2006/table">
            <a:tbl>
              <a:tblPr/>
              <a:tblGrid>
                <a:gridCol w="2848399"/>
                <a:gridCol w="2848399"/>
              </a:tblGrid>
              <a:tr h="346707">
                <a:tc>
                  <a:txBody>
                    <a:bodyPr/>
                    <a:lstStyle/>
                    <a:p>
                      <a:pPr algn="ctr">
                        <a:spcAft>
                          <a:spcPts val="0"/>
                        </a:spcAft>
                      </a:pPr>
                      <a:r>
                        <a:rPr lang="es-ES" sz="18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SOLUBILIDAD (g.l</a:t>
                      </a:r>
                      <a:r>
                        <a:rPr lang="es-ES" sz="1800" baseline="30000">
                          <a:latin typeface="Arial" pitchFamily="34" charset="0"/>
                          <a:ea typeface="Times New Roman"/>
                          <a:cs typeface="Arial" pitchFamily="34" charset="0"/>
                        </a:rPr>
                        <a:t>-1</a:t>
                      </a:r>
                      <a:r>
                        <a:rPr lang="es-ES" sz="180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07">
                <a:tc>
                  <a:txBody>
                    <a:bodyPr/>
                    <a:lstStyle/>
                    <a:p>
                      <a:pPr algn="ctr">
                        <a:spcAft>
                          <a:spcPts val="0"/>
                        </a:spcAft>
                      </a:pPr>
                      <a:r>
                        <a:rPr lang="es-ES" sz="1800">
                          <a:latin typeface="Arial" pitchFamily="34" charset="0"/>
                          <a:ea typeface="Times New Roman"/>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250-430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07">
                <a:tc>
                  <a:txBody>
                    <a:bodyPr/>
                    <a:lstStyle/>
                    <a:p>
                      <a:pPr algn="ctr">
                        <a:spcAft>
                          <a:spcPts val="0"/>
                        </a:spcAft>
                      </a:pPr>
                      <a:r>
                        <a:rPr lang="es-ES" sz="180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750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1835696" y="5229200"/>
          <a:ext cx="5704964" cy="836672"/>
        </p:xfrm>
        <a:graphic>
          <a:graphicData uri="http://schemas.openxmlformats.org/drawingml/2006/table">
            <a:tbl>
              <a:tblPr/>
              <a:tblGrid>
                <a:gridCol w="2852482"/>
                <a:gridCol w="2852482"/>
              </a:tblGrid>
              <a:tr h="418336">
                <a:tc>
                  <a:txBody>
                    <a:bodyPr/>
                    <a:lstStyle/>
                    <a:p>
                      <a:pPr algn="ctr">
                        <a:spcAft>
                          <a:spcPts val="0"/>
                        </a:spcAft>
                      </a:pPr>
                      <a:r>
                        <a:rPr lang="es-ES" sz="18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HRC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336">
                <a:tc>
                  <a:txBody>
                    <a:bodyPr/>
                    <a:lstStyle/>
                    <a:p>
                      <a:pPr algn="ctr">
                        <a:spcAft>
                          <a:spcPts val="0"/>
                        </a:spcAft>
                      </a:pPr>
                      <a:r>
                        <a:rPr lang="es-ES" sz="180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8369" name="Rectangle 1"/>
          <p:cNvSpPr>
            <a:spLocks noChangeArrowheads="1"/>
          </p:cNvSpPr>
          <p:nvPr/>
        </p:nvSpPr>
        <p:spPr bwMode="auto">
          <a:xfrm>
            <a:off x="323528" y="365462"/>
            <a:ext cx="8496944"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t-BR" sz="2400" b="1" i="0" u="sng" strike="noStrike" cap="none" normalizeH="0" baseline="0" dirty="0" smtClean="0">
                <a:ln>
                  <a:noFill/>
                </a:ln>
                <a:solidFill>
                  <a:schemeClr val="tx1"/>
                </a:solidFill>
                <a:effectLst/>
                <a:latin typeface="Arial" pitchFamily="34" charset="0"/>
                <a:ea typeface="Times New Roman" pitchFamily="18" charset="0"/>
              </a:rPr>
              <a:t>FOSFATO DIAMONICO (FDA)</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Arial" pitchFamily="34" charset="0"/>
                <a:ea typeface="Times New Roman" pitchFamily="18" charset="0"/>
              </a:rPr>
              <a:t>                 (NH</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.HPO</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     y     PM = 132 g</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t-BR" sz="2200" b="0" i="0" u="none" strike="noStrike" cap="none" normalizeH="0" baseline="0" dirty="0" err="1" smtClean="0">
                <a:ln>
                  <a:noFill/>
                </a:ln>
                <a:solidFill>
                  <a:schemeClr val="tx1"/>
                </a:solidFill>
                <a:effectLst/>
                <a:latin typeface="Arial" pitchFamily="34" charset="0"/>
                <a:ea typeface="Times New Roman" pitchFamily="18" charset="0"/>
              </a:rPr>
              <a:t>Es</a:t>
            </a:r>
            <a:r>
              <a:rPr kumimoji="0" lang="pt-BR" sz="22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2200" b="0" i="0" u="none" strike="noStrike" cap="none" normalizeH="0" baseline="0" dirty="0" err="1" smtClean="0">
                <a:ln>
                  <a:noFill/>
                </a:ln>
                <a:solidFill>
                  <a:schemeClr val="tx1"/>
                </a:solidFill>
                <a:effectLst/>
                <a:latin typeface="Arial" pitchFamily="34" charset="0"/>
                <a:ea typeface="Times New Roman" pitchFamily="18" charset="0"/>
              </a:rPr>
              <a:t>un</a:t>
            </a:r>
            <a:r>
              <a:rPr kumimoji="0" lang="pt-BR" sz="2200" b="0" i="0" u="none" strike="noStrike" cap="none" normalizeH="0" baseline="0" dirty="0" smtClean="0">
                <a:ln>
                  <a:noFill/>
                </a:ln>
                <a:solidFill>
                  <a:schemeClr val="tx1"/>
                </a:solidFill>
                <a:effectLst/>
                <a:latin typeface="Arial" pitchFamily="34" charset="0"/>
                <a:ea typeface="Times New Roman" pitchFamily="18" charset="0"/>
              </a:rPr>
              <a:t> granulado com 16-20% de N em forma amoniacal y 21% de P.</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Es más soluble que los superfosfatos.</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5" name="4 Rectángulo"/>
          <p:cNvSpPr/>
          <p:nvPr/>
        </p:nvSpPr>
        <p:spPr>
          <a:xfrm>
            <a:off x="395536" y="4438273"/>
            <a:ext cx="3102452" cy="430887"/>
          </a:xfrm>
          <a:prstGeom prst="rect">
            <a:avLst/>
          </a:prstGeom>
        </p:spPr>
        <p:txBody>
          <a:bodyPr wrap="none">
            <a:spAutoFit/>
          </a:bodyPr>
          <a:lstStyle/>
          <a:p>
            <a:pPr lvl="0" indent="449263" eaLnBrk="0" fontAlgn="base" hangingPunct="0">
              <a:spcBef>
                <a:spcPct val="0"/>
              </a:spcBef>
              <a:spcAft>
                <a:spcPct val="0"/>
              </a:spcAft>
            </a:pPr>
            <a:r>
              <a:rPr lang="es-ES" sz="2200" dirty="0" smtClean="0">
                <a:latin typeface="Arial" pitchFamily="34" charset="0"/>
                <a:ea typeface="Times New Roman" pitchFamily="18" charset="0"/>
              </a:rPr>
              <a:t>Su higroscopicidad:</a:t>
            </a:r>
            <a:endParaRPr lang="es-ES" sz="2200" dirty="0" smtClean="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332656"/>
            <a:ext cx="8064896"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Arial" pitchFamily="34" charset="0"/>
              </a:rPr>
              <a:t>Fuentes de minerales para las plantas</a:t>
            </a:r>
            <a:endParaRPr lang="es-ES" sz="3200" b="1" spc="50" dirty="0">
              <a:ln w="11430"/>
              <a:solidFill>
                <a:srgbClr val="002060"/>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3" name="2 CuadroTexto"/>
          <p:cNvSpPr txBox="1"/>
          <p:nvPr/>
        </p:nvSpPr>
        <p:spPr>
          <a:xfrm>
            <a:off x="1115616" y="1052736"/>
            <a:ext cx="1440160"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Suelo </a:t>
            </a:r>
            <a:endParaRPr lang="es-ES" sz="2400" b="1" dirty="0">
              <a:latin typeface="Arial" pitchFamily="34" charset="0"/>
              <a:cs typeface="Arial" pitchFamily="34" charset="0"/>
            </a:endParaRPr>
          </a:p>
        </p:txBody>
      </p:sp>
      <p:sp>
        <p:nvSpPr>
          <p:cNvPr id="4" name="3 CuadroTexto"/>
          <p:cNvSpPr txBox="1"/>
          <p:nvPr/>
        </p:nvSpPr>
        <p:spPr>
          <a:xfrm>
            <a:off x="3851920" y="1063769"/>
            <a:ext cx="1728192"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Compost o Abono</a:t>
            </a:r>
            <a:endParaRPr lang="es-ES" sz="2400" b="1" dirty="0">
              <a:latin typeface="Arial" pitchFamily="34" charset="0"/>
              <a:cs typeface="Arial" pitchFamily="34" charset="0"/>
            </a:endParaRPr>
          </a:p>
        </p:txBody>
      </p:sp>
      <p:sp>
        <p:nvSpPr>
          <p:cNvPr id="5" name="4 CuadroTexto"/>
          <p:cNvSpPr txBox="1"/>
          <p:nvPr/>
        </p:nvSpPr>
        <p:spPr>
          <a:xfrm>
            <a:off x="6372200" y="1062028"/>
            <a:ext cx="2160240"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Cultivos sin suelo</a:t>
            </a:r>
            <a:endParaRPr lang="es-ES" sz="2400" b="1" dirty="0">
              <a:latin typeface="Arial" pitchFamily="34" charset="0"/>
              <a:cs typeface="Arial" pitchFamily="34" charset="0"/>
            </a:endParaRPr>
          </a:p>
        </p:txBody>
      </p:sp>
      <p:sp>
        <p:nvSpPr>
          <p:cNvPr id="6" name="5 CuadroTexto"/>
          <p:cNvSpPr txBox="1"/>
          <p:nvPr/>
        </p:nvSpPr>
        <p:spPr>
          <a:xfrm>
            <a:off x="251520" y="3964994"/>
            <a:ext cx="2016224" cy="400110"/>
          </a:xfrm>
          <a:prstGeom prst="rect">
            <a:avLst/>
          </a:prstGeom>
          <a:noFill/>
        </p:spPr>
        <p:txBody>
          <a:bodyPr wrap="square" rtlCol="0">
            <a:spAutoFit/>
          </a:bodyPr>
          <a:lstStyle/>
          <a:p>
            <a:pPr algn="ctr"/>
            <a:r>
              <a:rPr lang="es-ES" sz="2000" b="1" dirty="0" err="1" smtClean="0">
                <a:latin typeface="Arial" pitchFamily="34" charset="0"/>
                <a:cs typeface="Arial" pitchFamily="34" charset="0"/>
              </a:rPr>
              <a:t>Biofertilizantes</a:t>
            </a:r>
            <a:r>
              <a:rPr lang="es-ES" sz="2000" b="1" dirty="0" smtClean="0">
                <a:latin typeface="Arial" pitchFamily="34" charset="0"/>
                <a:cs typeface="Arial" pitchFamily="34" charset="0"/>
              </a:rPr>
              <a:t> </a:t>
            </a:r>
            <a:endParaRPr lang="es-ES" sz="2000" b="1" dirty="0">
              <a:latin typeface="Arial" pitchFamily="34" charset="0"/>
              <a:cs typeface="Arial" pitchFamily="34" charset="0"/>
            </a:endParaRPr>
          </a:p>
        </p:txBody>
      </p:sp>
      <p:sp>
        <p:nvSpPr>
          <p:cNvPr id="7" name="6 CuadroTexto"/>
          <p:cNvSpPr txBox="1"/>
          <p:nvPr/>
        </p:nvSpPr>
        <p:spPr>
          <a:xfrm>
            <a:off x="2483768" y="3963828"/>
            <a:ext cx="1944216" cy="400110"/>
          </a:xfrm>
          <a:prstGeom prst="rect">
            <a:avLst/>
          </a:prstGeom>
          <a:noFill/>
        </p:spPr>
        <p:txBody>
          <a:bodyPr wrap="square" rtlCol="0">
            <a:spAutoFit/>
          </a:bodyPr>
          <a:lstStyle/>
          <a:p>
            <a:pPr algn="ctr"/>
            <a:r>
              <a:rPr lang="es-ES" sz="2000" b="1" dirty="0" err="1" smtClean="0">
                <a:latin typeface="Arial" pitchFamily="34" charset="0"/>
                <a:cs typeface="Arial" pitchFamily="34" charset="0"/>
              </a:rPr>
              <a:t>Quelatización</a:t>
            </a:r>
            <a:r>
              <a:rPr lang="es-ES" sz="2000" b="1" dirty="0" smtClean="0">
                <a:latin typeface="Arial" pitchFamily="34" charset="0"/>
                <a:cs typeface="Arial" pitchFamily="34" charset="0"/>
              </a:rPr>
              <a:t> </a:t>
            </a:r>
            <a:endParaRPr lang="es-ES" sz="2000" b="1" dirty="0">
              <a:latin typeface="Arial" pitchFamily="34" charset="0"/>
              <a:cs typeface="Arial" pitchFamily="34" charset="0"/>
            </a:endParaRPr>
          </a:p>
        </p:txBody>
      </p:sp>
      <p:sp>
        <p:nvSpPr>
          <p:cNvPr id="8" name="7 CuadroTexto"/>
          <p:cNvSpPr txBox="1"/>
          <p:nvPr/>
        </p:nvSpPr>
        <p:spPr>
          <a:xfrm>
            <a:off x="755576" y="2420888"/>
            <a:ext cx="2592288" cy="400110"/>
          </a:xfrm>
          <a:prstGeom prst="rect">
            <a:avLst/>
          </a:prstGeom>
          <a:noFill/>
        </p:spPr>
        <p:txBody>
          <a:bodyPr wrap="square" rtlCol="0">
            <a:spAutoFit/>
          </a:bodyPr>
          <a:lstStyle/>
          <a:p>
            <a:pPr algn="ctr"/>
            <a:r>
              <a:rPr lang="es-ES" sz="2000" dirty="0" smtClean="0">
                <a:latin typeface="Arial" pitchFamily="34" charset="0"/>
                <a:cs typeface="Arial" pitchFamily="34" charset="0"/>
              </a:rPr>
              <a:t>Solución del suelo</a:t>
            </a:r>
            <a:endParaRPr lang="es-ES" sz="2000" dirty="0">
              <a:latin typeface="Arial" pitchFamily="34" charset="0"/>
              <a:cs typeface="Arial" pitchFamily="34" charset="0"/>
            </a:endParaRPr>
          </a:p>
        </p:txBody>
      </p:sp>
      <p:sp>
        <p:nvSpPr>
          <p:cNvPr id="9" name="8 CuadroTexto"/>
          <p:cNvSpPr txBox="1"/>
          <p:nvPr/>
        </p:nvSpPr>
        <p:spPr>
          <a:xfrm>
            <a:off x="251520" y="4765208"/>
            <a:ext cx="1944216" cy="1015663"/>
          </a:xfrm>
          <a:prstGeom prst="rect">
            <a:avLst/>
          </a:prstGeom>
          <a:noFill/>
        </p:spPr>
        <p:txBody>
          <a:bodyPr wrap="square" rtlCol="0">
            <a:spAutoFit/>
          </a:bodyPr>
          <a:lstStyle/>
          <a:p>
            <a:r>
              <a:rPr lang="es-ES" sz="2000" dirty="0" smtClean="0">
                <a:latin typeface="Arial" pitchFamily="34" charset="0"/>
                <a:cs typeface="Arial" pitchFamily="34" charset="0"/>
              </a:rPr>
              <a:t>Fijación del N y </a:t>
            </a:r>
            <a:r>
              <a:rPr lang="es-ES" sz="2000" dirty="0" err="1" smtClean="0">
                <a:latin typeface="Arial" pitchFamily="34" charset="0"/>
                <a:cs typeface="Arial" pitchFamily="34" charset="0"/>
              </a:rPr>
              <a:t>solubilización</a:t>
            </a:r>
            <a:r>
              <a:rPr lang="es-ES" sz="2000" dirty="0" smtClean="0">
                <a:latin typeface="Arial" pitchFamily="34" charset="0"/>
                <a:cs typeface="Arial" pitchFamily="34" charset="0"/>
              </a:rPr>
              <a:t> del fósforo</a:t>
            </a:r>
            <a:endParaRPr lang="es-ES" sz="2000" dirty="0">
              <a:latin typeface="Arial" pitchFamily="34" charset="0"/>
              <a:cs typeface="Arial" pitchFamily="34" charset="0"/>
            </a:endParaRPr>
          </a:p>
        </p:txBody>
      </p:sp>
      <p:sp>
        <p:nvSpPr>
          <p:cNvPr id="10" name="9 CuadroTexto"/>
          <p:cNvSpPr txBox="1"/>
          <p:nvPr/>
        </p:nvSpPr>
        <p:spPr>
          <a:xfrm>
            <a:off x="2339752" y="4730368"/>
            <a:ext cx="2376264" cy="1938992"/>
          </a:xfrm>
          <a:prstGeom prst="rect">
            <a:avLst/>
          </a:prstGeom>
          <a:noFill/>
        </p:spPr>
        <p:txBody>
          <a:bodyPr wrap="square" rtlCol="0">
            <a:spAutoFit/>
          </a:bodyPr>
          <a:lstStyle/>
          <a:p>
            <a:r>
              <a:rPr lang="es-ES" sz="2000" dirty="0" smtClean="0">
                <a:latin typeface="Arial" pitchFamily="34" charset="0"/>
                <a:cs typeface="Arial" pitchFamily="34" charset="0"/>
              </a:rPr>
              <a:t>De elementos por las plantas.</a:t>
            </a:r>
          </a:p>
          <a:p>
            <a:r>
              <a:rPr lang="es-ES" sz="2000" dirty="0" smtClean="0">
                <a:latin typeface="Arial" pitchFamily="34" charset="0"/>
                <a:cs typeface="Arial" pitchFamily="34" charset="0"/>
              </a:rPr>
              <a:t>Fe (</a:t>
            </a:r>
            <a:r>
              <a:rPr lang="es-ES" sz="2000" dirty="0" err="1" smtClean="0">
                <a:latin typeface="Arial" pitchFamily="34" charset="0"/>
                <a:cs typeface="Arial" pitchFamily="34" charset="0"/>
              </a:rPr>
              <a:t>fitosideróforos</a:t>
            </a:r>
            <a:r>
              <a:rPr lang="es-ES" sz="2000" dirty="0" smtClean="0">
                <a:latin typeface="Arial" pitchFamily="34" charset="0"/>
                <a:cs typeface="Arial" pitchFamily="34" charset="0"/>
              </a:rPr>
              <a:t>) y ácidos orgánicos de bajo peso molecular</a:t>
            </a:r>
            <a:endParaRPr lang="es-ES" sz="2000" dirty="0">
              <a:latin typeface="Arial" pitchFamily="34" charset="0"/>
              <a:cs typeface="Arial" pitchFamily="34" charset="0"/>
            </a:endParaRPr>
          </a:p>
        </p:txBody>
      </p:sp>
      <p:sp>
        <p:nvSpPr>
          <p:cNvPr id="11" name="10 CuadroTexto"/>
          <p:cNvSpPr txBox="1"/>
          <p:nvPr/>
        </p:nvSpPr>
        <p:spPr>
          <a:xfrm>
            <a:off x="4283968" y="4000996"/>
            <a:ext cx="2376264" cy="707886"/>
          </a:xfrm>
          <a:prstGeom prst="rect">
            <a:avLst/>
          </a:prstGeom>
          <a:noFill/>
        </p:spPr>
        <p:txBody>
          <a:bodyPr wrap="square" rtlCol="0">
            <a:spAutoFit/>
          </a:bodyPr>
          <a:lstStyle/>
          <a:p>
            <a:pPr algn="ctr"/>
            <a:r>
              <a:rPr lang="es-ES" sz="2000" b="1" dirty="0" smtClean="0">
                <a:latin typeface="Arial" pitchFamily="34" charset="0"/>
                <a:cs typeface="Arial" pitchFamily="34" charset="0"/>
              </a:rPr>
              <a:t>Fertilizantes agrícolas</a:t>
            </a:r>
            <a:endParaRPr lang="es-ES" sz="2000" b="1" dirty="0">
              <a:latin typeface="Arial" pitchFamily="34" charset="0"/>
              <a:cs typeface="Arial" pitchFamily="34" charset="0"/>
            </a:endParaRPr>
          </a:p>
        </p:txBody>
      </p:sp>
      <p:sp>
        <p:nvSpPr>
          <p:cNvPr id="12" name="11 CuadroTexto"/>
          <p:cNvSpPr txBox="1"/>
          <p:nvPr/>
        </p:nvSpPr>
        <p:spPr>
          <a:xfrm>
            <a:off x="4788024" y="4804117"/>
            <a:ext cx="2232248" cy="1015663"/>
          </a:xfrm>
          <a:prstGeom prst="rect">
            <a:avLst/>
          </a:prstGeom>
          <a:noFill/>
        </p:spPr>
        <p:txBody>
          <a:bodyPr wrap="square" rtlCol="0">
            <a:spAutoFit/>
          </a:bodyPr>
          <a:lstStyle/>
          <a:p>
            <a:r>
              <a:rPr lang="es-ES" sz="2000" dirty="0" smtClean="0">
                <a:latin typeface="Arial" pitchFamily="34" charset="0"/>
                <a:cs typeface="Arial" pitchFamily="34" charset="0"/>
              </a:rPr>
              <a:t>Fertilizantes simples y compuestos</a:t>
            </a:r>
            <a:endParaRPr lang="es-ES" sz="2000" dirty="0">
              <a:latin typeface="Arial" pitchFamily="34" charset="0"/>
              <a:cs typeface="Arial" pitchFamily="34" charset="0"/>
            </a:endParaRPr>
          </a:p>
        </p:txBody>
      </p:sp>
      <p:sp>
        <p:nvSpPr>
          <p:cNvPr id="13" name="12 CuadroTexto"/>
          <p:cNvSpPr txBox="1"/>
          <p:nvPr/>
        </p:nvSpPr>
        <p:spPr>
          <a:xfrm>
            <a:off x="6588224" y="4010288"/>
            <a:ext cx="2411760" cy="707886"/>
          </a:xfrm>
          <a:prstGeom prst="rect">
            <a:avLst/>
          </a:prstGeom>
          <a:noFill/>
        </p:spPr>
        <p:txBody>
          <a:bodyPr wrap="square" rtlCol="0">
            <a:spAutoFit/>
          </a:bodyPr>
          <a:lstStyle/>
          <a:p>
            <a:pPr algn="ctr"/>
            <a:r>
              <a:rPr lang="es-ES" sz="2000" b="1" dirty="0" smtClean="0">
                <a:latin typeface="Arial" pitchFamily="34" charset="0"/>
                <a:cs typeface="Arial" pitchFamily="34" charset="0"/>
              </a:rPr>
              <a:t>Materia orgánica del suelo</a:t>
            </a:r>
            <a:endParaRPr lang="es-ES" sz="2000" b="1" dirty="0">
              <a:latin typeface="Arial" pitchFamily="34" charset="0"/>
              <a:cs typeface="Arial" pitchFamily="34" charset="0"/>
            </a:endParaRPr>
          </a:p>
        </p:txBody>
      </p:sp>
      <p:sp>
        <p:nvSpPr>
          <p:cNvPr id="14" name="13 CuadroTexto"/>
          <p:cNvSpPr txBox="1"/>
          <p:nvPr/>
        </p:nvSpPr>
        <p:spPr>
          <a:xfrm>
            <a:off x="6948264" y="4802376"/>
            <a:ext cx="1944216" cy="707886"/>
          </a:xfrm>
          <a:prstGeom prst="rect">
            <a:avLst/>
          </a:prstGeom>
          <a:noFill/>
        </p:spPr>
        <p:txBody>
          <a:bodyPr wrap="square" rtlCol="0">
            <a:spAutoFit/>
          </a:bodyPr>
          <a:lstStyle/>
          <a:p>
            <a:r>
              <a:rPr lang="es-ES" sz="2000" dirty="0" smtClean="0">
                <a:latin typeface="Arial" pitchFamily="34" charset="0"/>
                <a:cs typeface="Arial" pitchFamily="34" charset="0"/>
              </a:rPr>
              <a:t>Humificación y mineralización</a:t>
            </a:r>
            <a:endParaRPr lang="es-ES" sz="2000" dirty="0">
              <a:latin typeface="Arial" pitchFamily="34" charset="0"/>
              <a:cs typeface="Arial" pitchFamily="34" charset="0"/>
            </a:endParaRPr>
          </a:p>
        </p:txBody>
      </p:sp>
      <p:sp>
        <p:nvSpPr>
          <p:cNvPr id="15" name="14 CuadroTexto"/>
          <p:cNvSpPr txBox="1"/>
          <p:nvPr/>
        </p:nvSpPr>
        <p:spPr>
          <a:xfrm>
            <a:off x="3923928" y="3140968"/>
            <a:ext cx="1944216" cy="707886"/>
          </a:xfrm>
          <a:prstGeom prst="rect">
            <a:avLst/>
          </a:prstGeom>
          <a:noFill/>
        </p:spPr>
        <p:txBody>
          <a:bodyPr wrap="square" rtlCol="0">
            <a:spAutoFit/>
          </a:bodyPr>
          <a:lstStyle/>
          <a:p>
            <a:r>
              <a:rPr lang="es-ES" sz="2000" dirty="0" smtClean="0">
                <a:latin typeface="Arial" pitchFamily="34" charset="0"/>
                <a:cs typeface="Arial" pitchFamily="34" charset="0"/>
              </a:rPr>
              <a:t>Humificación y mineralización</a:t>
            </a:r>
            <a:endParaRPr lang="es-ES" sz="2000" dirty="0">
              <a:latin typeface="Arial" pitchFamily="34" charset="0"/>
              <a:cs typeface="Arial" pitchFamily="34" charset="0"/>
            </a:endParaRPr>
          </a:p>
        </p:txBody>
      </p:sp>
      <p:sp>
        <p:nvSpPr>
          <p:cNvPr id="16" name="15 CuadroTexto"/>
          <p:cNvSpPr txBox="1"/>
          <p:nvPr/>
        </p:nvSpPr>
        <p:spPr>
          <a:xfrm>
            <a:off x="6588224" y="2370946"/>
            <a:ext cx="2520280" cy="1323439"/>
          </a:xfrm>
          <a:prstGeom prst="rect">
            <a:avLst/>
          </a:prstGeom>
          <a:noFill/>
        </p:spPr>
        <p:txBody>
          <a:bodyPr wrap="square" rtlCol="0">
            <a:spAutoFit/>
          </a:bodyPr>
          <a:lstStyle/>
          <a:p>
            <a:r>
              <a:rPr lang="es-ES" sz="2000" dirty="0" smtClean="0">
                <a:latin typeface="Arial" pitchFamily="34" charset="0"/>
                <a:cs typeface="Arial" pitchFamily="34" charset="0"/>
              </a:rPr>
              <a:t>Solución nutritiva</a:t>
            </a:r>
          </a:p>
          <a:p>
            <a:r>
              <a:rPr lang="es-ES" sz="2000" dirty="0" smtClean="0">
                <a:latin typeface="Arial" pitchFamily="34" charset="0"/>
                <a:cs typeface="Arial" pitchFamily="34" charset="0"/>
              </a:rPr>
              <a:t>Macro y micronutrientes esenciales</a:t>
            </a:r>
            <a:endParaRPr lang="es-ES" sz="2000" dirty="0">
              <a:latin typeface="Arial" pitchFamily="34" charset="0"/>
              <a:cs typeface="Arial" pitchFamily="34" charset="0"/>
            </a:endParaRPr>
          </a:p>
        </p:txBody>
      </p:sp>
      <p:sp>
        <p:nvSpPr>
          <p:cNvPr id="18" name="17 CuadroTexto"/>
          <p:cNvSpPr txBox="1"/>
          <p:nvPr/>
        </p:nvSpPr>
        <p:spPr>
          <a:xfrm>
            <a:off x="3491880" y="2451666"/>
            <a:ext cx="2736304" cy="400110"/>
          </a:xfrm>
          <a:prstGeom prst="rect">
            <a:avLst/>
          </a:prstGeom>
          <a:noFill/>
        </p:spPr>
        <p:txBody>
          <a:bodyPr wrap="square" rtlCol="0">
            <a:spAutoFit/>
          </a:bodyPr>
          <a:lstStyle/>
          <a:p>
            <a:pPr algn="ctr"/>
            <a:r>
              <a:rPr lang="es-ES" sz="2000" dirty="0" smtClean="0">
                <a:latin typeface="Arial" pitchFamily="34" charset="0"/>
                <a:cs typeface="Arial" pitchFamily="34" charset="0"/>
              </a:rPr>
              <a:t>Solución del compost</a:t>
            </a:r>
            <a:endParaRPr lang="es-ES" sz="2000" dirty="0">
              <a:latin typeface="Arial" pitchFamily="34" charset="0"/>
              <a:cs typeface="Arial" pitchFamily="34" charset="0"/>
            </a:endParaRPr>
          </a:p>
        </p:txBody>
      </p:sp>
      <p:sp>
        <p:nvSpPr>
          <p:cNvPr id="19" name="18 Flecha abajo"/>
          <p:cNvSpPr/>
          <p:nvPr/>
        </p:nvSpPr>
        <p:spPr>
          <a:xfrm>
            <a:off x="4716016" y="1988840"/>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abajo"/>
          <p:cNvSpPr/>
          <p:nvPr/>
        </p:nvSpPr>
        <p:spPr>
          <a:xfrm>
            <a:off x="1835696" y="1772816"/>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abajo"/>
          <p:cNvSpPr/>
          <p:nvPr/>
        </p:nvSpPr>
        <p:spPr>
          <a:xfrm>
            <a:off x="7452320" y="1916832"/>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Abrir llave"/>
          <p:cNvSpPr/>
          <p:nvPr/>
        </p:nvSpPr>
        <p:spPr>
          <a:xfrm rot="5400000">
            <a:off x="4283968" y="-459432"/>
            <a:ext cx="432048" cy="8640960"/>
          </a:xfrm>
          <a:prstGeom prst="leftBrace">
            <a:avLst>
              <a:gd name="adj1" fmla="val 96569"/>
              <a:gd name="adj2" fmla="val 7837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 name="24 Flecha abajo"/>
          <p:cNvSpPr/>
          <p:nvPr/>
        </p:nvSpPr>
        <p:spPr>
          <a:xfrm>
            <a:off x="1988096" y="2996952"/>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abajo"/>
          <p:cNvSpPr/>
          <p:nvPr/>
        </p:nvSpPr>
        <p:spPr>
          <a:xfrm>
            <a:off x="4796408" y="2916560"/>
            <a:ext cx="135632" cy="296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827530" y="3068960"/>
          <a:ext cx="5696798" cy="1362824"/>
        </p:xfrm>
        <a:graphic>
          <a:graphicData uri="http://schemas.openxmlformats.org/drawingml/2006/table">
            <a:tbl>
              <a:tblPr/>
              <a:tblGrid>
                <a:gridCol w="2848399"/>
                <a:gridCol w="2848399"/>
              </a:tblGrid>
              <a:tr h="340706">
                <a:tc>
                  <a:txBody>
                    <a:bodyPr/>
                    <a:lstStyle/>
                    <a:p>
                      <a:pPr algn="ctr">
                        <a:spcAft>
                          <a:spcPts val="0"/>
                        </a:spcAft>
                      </a:pPr>
                      <a:r>
                        <a:rPr lang="es-ES" sz="18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SOLUBILIDAD (g.l</a:t>
                      </a:r>
                      <a:r>
                        <a:rPr lang="es-ES" sz="1800" baseline="30000">
                          <a:latin typeface="Arial" pitchFamily="34" charset="0"/>
                          <a:ea typeface="Times New Roman"/>
                          <a:cs typeface="Arial" pitchFamily="34" charset="0"/>
                        </a:rPr>
                        <a:t>-1</a:t>
                      </a:r>
                      <a:r>
                        <a:rPr lang="es-ES" sz="180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06">
                <a:tc>
                  <a:txBody>
                    <a:bodyPr/>
                    <a:lstStyle/>
                    <a:p>
                      <a:pPr algn="ctr">
                        <a:spcAft>
                          <a:spcPts val="0"/>
                        </a:spcAft>
                      </a:pPr>
                      <a:r>
                        <a:rPr lang="es-ES" sz="1800">
                          <a:latin typeface="Arial" pitchFamily="34" charset="0"/>
                          <a:ea typeface="Times New Roman"/>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706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06">
                <a:tc>
                  <a:txBody>
                    <a:bodyPr/>
                    <a:lstStyle/>
                    <a:p>
                      <a:pPr algn="ctr">
                        <a:spcAft>
                          <a:spcPts val="0"/>
                        </a:spcAft>
                      </a:pPr>
                      <a:r>
                        <a:rPr lang="es-ES" sz="180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750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06">
                <a:tc>
                  <a:txBody>
                    <a:bodyPr/>
                    <a:lstStyle/>
                    <a:p>
                      <a:pPr algn="ctr">
                        <a:spcAft>
                          <a:spcPts val="0"/>
                        </a:spcAft>
                      </a:pPr>
                      <a:r>
                        <a:rPr lang="es-ES" sz="1800" dirty="0">
                          <a:latin typeface="Arial" pitchFamily="34" charset="0"/>
                          <a:ea typeface="Times New Roman"/>
                          <a:cs typeface="Arial"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1038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1827530" y="5309201"/>
          <a:ext cx="5696798" cy="928113"/>
        </p:xfrm>
        <a:graphic>
          <a:graphicData uri="http://schemas.openxmlformats.org/drawingml/2006/table">
            <a:tbl>
              <a:tblPr/>
              <a:tblGrid>
                <a:gridCol w="2848399"/>
                <a:gridCol w="2848399"/>
              </a:tblGrid>
              <a:tr h="309371">
                <a:tc>
                  <a:txBody>
                    <a:bodyPr/>
                    <a:lstStyle/>
                    <a:p>
                      <a:pPr algn="ctr">
                        <a:spcAft>
                          <a:spcPts val="0"/>
                        </a:spcAft>
                      </a:pPr>
                      <a:r>
                        <a:rPr lang="es-ES" sz="1800" dirty="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HRC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371">
                <a:tc>
                  <a:txBody>
                    <a:bodyPr/>
                    <a:lstStyle/>
                    <a:p>
                      <a:pPr algn="ctr">
                        <a:spcAft>
                          <a:spcPts val="0"/>
                        </a:spcAft>
                      </a:pPr>
                      <a:r>
                        <a:rPr lang="es-ES" sz="1800">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371">
                <a:tc>
                  <a:txBody>
                    <a:bodyPr/>
                    <a:lstStyle/>
                    <a:p>
                      <a:pPr algn="ctr">
                        <a:spcAft>
                          <a:spcPts val="0"/>
                        </a:spcAft>
                      </a:pPr>
                      <a:r>
                        <a:rPr lang="es-ES" sz="1800">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393" name="Rectangle 1"/>
          <p:cNvSpPr>
            <a:spLocks noChangeArrowheads="1"/>
          </p:cNvSpPr>
          <p:nvPr/>
        </p:nvSpPr>
        <p:spPr bwMode="auto">
          <a:xfrm>
            <a:off x="395536" y="188640"/>
            <a:ext cx="835292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400" b="1" i="0" u="sng" strike="noStrike" cap="none" normalizeH="0" baseline="0" dirty="0" smtClean="0">
                <a:ln>
                  <a:noFill/>
                </a:ln>
                <a:solidFill>
                  <a:schemeClr val="tx1"/>
                </a:solidFill>
                <a:effectLst/>
                <a:latin typeface="Arial" pitchFamily="34" charset="0"/>
                <a:ea typeface="Times New Roman" pitchFamily="18" charset="0"/>
              </a:rPr>
              <a:t>SULFATO DE AMONIO (SA)</a:t>
            </a: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rPr>
              <a:t>                   (NH</a:t>
            </a:r>
            <a:r>
              <a:rPr kumimoji="0" lang="es-ES" sz="24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400" b="0" i="0" u="none" strike="noStrike" cap="none" normalizeH="0" baseline="0" dirty="0" smtClean="0">
                <a:ln>
                  <a:noFill/>
                </a:ln>
                <a:solidFill>
                  <a:schemeClr val="tx1"/>
                </a:solidFill>
                <a:effectLst/>
                <a:latin typeface="Arial" pitchFamily="34" charset="0"/>
                <a:ea typeface="Times New Roman" pitchFamily="18" charset="0"/>
              </a:rPr>
              <a:t>)</a:t>
            </a:r>
            <a:r>
              <a:rPr kumimoji="0" lang="es-ES" sz="2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sz="2400" b="0" i="0" u="none" strike="noStrike" cap="none" normalizeH="0" baseline="0" dirty="0" smtClean="0">
                <a:ln>
                  <a:noFill/>
                </a:ln>
                <a:solidFill>
                  <a:schemeClr val="tx1"/>
                </a:solidFill>
                <a:effectLst/>
                <a:latin typeface="Arial" pitchFamily="34" charset="0"/>
                <a:ea typeface="Times New Roman" pitchFamily="18" charset="0"/>
              </a:rPr>
              <a:t>.SO</a:t>
            </a:r>
            <a:r>
              <a:rPr kumimoji="0" lang="es-ES" sz="24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400" b="0" i="0" u="none" strike="noStrike" cap="none" normalizeH="0" baseline="0" dirty="0" smtClean="0">
                <a:ln>
                  <a:noFill/>
                </a:ln>
                <a:solidFill>
                  <a:schemeClr val="tx1"/>
                </a:solidFill>
                <a:effectLst/>
                <a:latin typeface="Arial" pitchFamily="34" charset="0"/>
                <a:ea typeface="Times New Roman" pitchFamily="18" charset="0"/>
              </a:rPr>
              <a:t>       y      PM = 132 g</a:t>
            </a: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Es un sólido cristalino, dependiendo de su origen puede ser completamente blanco ó a veces ligeramente grisáceo contiene 21% de N en forma amoniacal y 24% de S.</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Su solubilidad:</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5" name="4 Rectángulo"/>
          <p:cNvSpPr/>
          <p:nvPr/>
        </p:nvSpPr>
        <p:spPr>
          <a:xfrm>
            <a:off x="539552" y="4726305"/>
            <a:ext cx="3102452" cy="430887"/>
          </a:xfrm>
          <a:prstGeom prst="rect">
            <a:avLst/>
          </a:prstGeom>
        </p:spPr>
        <p:txBody>
          <a:bodyPr wrap="none">
            <a:spAutoFit/>
          </a:bodyPr>
          <a:lstStyle/>
          <a:p>
            <a:pPr lvl="0" indent="449263" eaLnBrk="0" fontAlgn="base" hangingPunct="0">
              <a:spcBef>
                <a:spcPct val="0"/>
              </a:spcBef>
              <a:spcAft>
                <a:spcPct val="0"/>
              </a:spcAft>
            </a:pPr>
            <a:r>
              <a:rPr lang="es-ES" sz="2200" dirty="0" smtClean="0">
                <a:latin typeface="Arial" pitchFamily="34" charset="0"/>
                <a:ea typeface="Times New Roman" pitchFamily="18" charset="0"/>
              </a:rPr>
              <a:t>Su higroscopicidad:</a:t>
            </a:r>
            <a:endParaRPr lang="es-ES" sz="2200" dirty="0" smtClean="0">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619672" y="3933056"/>
          <a:ext cx="5696798" cy="792088"/>
        </p:xfrm>
        <a:graphic>
          <a:graphicData uri="http://schemas.openxmlformats.org/drawingml/2006/table">
            <a:tbl>
              <a:tblPr/>
              <a:tblGrid>
                <a:gridCol w="2848399"/>
                <a:gridCol w="2848399"/>
              </a:tblGrid>
              <a:tr h="396044">
                <a:tc>
                  <a:txBody>
                    <a:bodyPr/>
                    <a:lstStyle/>
                    <a:p>
                      <a:pPr algn="ctr">
                        <a:spcAft>
                          <a:spcPts val="0"/>
                        </a:spcAft>
                      </a:pPr>
                      <a:r>
                        <a:rPr lang="es-ES" sz="1800">
                          <a:latin typeface="Arial" pitchFamily="34" charset="0"/>
                          <a:ea typeface="Times New Roman"/>
                          <a:cs typeface="Arial" pitchFamily="34" charset="0"/>
                        </a:rPr>
                        <a:t>TEMPERATURA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Arial" pitchFamily="34" charset="0"/>
                          <a:ea typeface="Times New Roman"/>
                          <a:cs typeface="Arial" pitchFamily="34" charset="0"/>
                        </a:rPr>
                        <a:t>SOLUBILIDAD (g.l</a:t>
                      </a:r>
                      <a:r>
                        <a:rPr lang="es-ES" sz="1800" baseline="30000">
                          <a:latin typeface="Arial" pitchFamily="34" charset="0"/>
                          <a:ea typeface="Times New Roman"/>
                          <a:cs typeface="Arial" pitchFamily="34" charset="0"/>
                        </a:rPr>
                        <a:t>-1</a:t>
                      </a:r>
                      <a:r>
                        <a:rPr lang="es-ES" sz="180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44">
                <a:tc>
                  <a:txBody>
                    <a:bodyPr/>
                    <a:lstStyle/>
                    <a:p>
                      <a:pPr algn="ctr">
                        <a:spcAft>
                          <a:spcPts val="0"/>
                        </a:spcAft>
                      </a:pPr>
                      <a:r>
                        <a:rPr lang="es-ES" sz="1800">
                          <a:latin typeface="Arial" pitchFamily="34" charset="0"/>
                          <a:ea typeface="Times New Roman"/>
                          <a:cs typeface="Arial"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Arial" pitchFamily="34" charset="0"/>
                          <a:ea typeface="Times New Roman"/>
                          <a:cs typeface="Arial" pitchFamily="34" charset="0"/>
                        </a:rPr>
                        <a:t>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0417" name="Rectangle 1"/>
          <p:cNvSpPr>
            <a:spLocks noChangeArrowheads="1"/>
          </p:cNvSpPr>
          <p:nvPr/>
        </p:nvSpPr>
        <p:spPr bwMode="auto">
          <a:xfrm>
            <a:off x="395536" y="608488"/>
            <a:ext cx="8352928"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t-BR" sz="2400" b="1" i="0" u="sng" strike="noStrike" cap="none" normalizeH="0" baseline="0" dirty="0" smtClean="0">
                <a:ln>
                  <a:noFill/>
                </a:ln>
                <a:solidFill>
                  <a:schemeClr val="tx1"/>
                </a:solidFill>
                <a:effectLst/>
                <a:latin typeface="Arial" pitchFamily="34" charset="0"/>
                <a:ea typeface="Times New Roman" pitchFamily="18" charset="0"/>
              </a:rPr>
              <a:t>SULFATO DE MAGNESIO (</a:t>
            </a:r>
            <a:r>
              <a:rPr kumimoji="0" lang="pt-BR" sz="2400" b="1" i="0" u="sng" strike="noStrike" cap="none" normalizeH="0" baseline="0" dirty="0" err="1" smtClean="0">
                <a:ln>
                  <a:noFill/>
                </a:ln>
                <a:solidFill>
                  <a:schemeClr val="tx1"/>
                </a:solidFill>
                <a:effectLst/>
                <a:latin typeface="Arial" pitchFamily="34" charset="0"/>
                <a:ea typeface="Times New Roman" pitchFamily="18" charset="0"/>
              </a:rPr>
              <a:t>SMg</a:t>
            </a:r>
            <a:r>
              <a:rPr kumimoji="0" lang="pt-BR" sz="2400" b="1" i="0" u="sng" strike="noStrike" cap="none" normalizeH="0" baseline="0" dirty="0" smtClean="0">
                <a:ln>
                  <a:noFill/>
                </a:ln>
                <a:solidFill>
                  <a:schemeClr val="tx1"/>
                </a:solidFill>
                <a:effectLst/>
                <a:latin typeface="Arial" pitchFamily="34" charset="0"/>
                <a:ea typeface="Times New Roman" pitchFamily="18" charset="0"/>
              </a:rPr>
              <a:t>)</a:t>
            </a: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Arial" pitchFamily="34" charset="0"/>
                <a:ea typeface="Times New Roman" pitchFamily="18" charset="0"/>
              </a:rPr>
              <a:t>                 </a:t>
            </a:r>
            <a:r>
              <a:rPr kumimoji="0" lang="pt-BR" sz="2400" b="0" i="0" u="none" strike="noStrike" cap="none" normalizeH="0" baseline="0" dirty="0" err="1" smtClean="0">
                <a:ln>
                  <a:noFill/>
                </a:ln>
                <a:solidFill>
                  <a:schemeClr val="tx1"/>
                </a:solidFill>
                <a:effectLst/>
                <a:latin typeface="Arial" pitchFamily="34" charset="0"/>
                <a:ea typeface="Times New Roman" pitchFamily="18" charset="0"/>
              </a:rPr>
              <a:t>Mg</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.SO</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.7H</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O   y    PM = 248 g</a:t>
            </a: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Es la llamada sal de Epson, tiene una reacción neutra ya que no altera el pH de la solución al disolverse. Contiene 10% de Mg y 13% de S.</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Su solubilidad:</a:t>
            </a:r>
          </a:p>
        </p:txBody>
      </p:sp>
      <p:sp>
        <p:nvSpPr>
          <p:cNvPr id="4" name="3 Rectángulo"/>
          <p:cNvSpPr/>
          <p:nvPr/>
        </p:nvSpPr>
        <p:spPr>
          <a:xfrm>
            <a:off x="35496" y="5301208"/>
            <a:ext cx="8712968" cy="430887"/>
          </a:xfrm>
          <a:prstGeom prst="rect">
            <a:avLst/>
          </a:prstGeom>
        </p:spPr>
        <p:txBody>
          <a:bodyPr wrap="square">
            <a:spAutoFit/>
          </a:bodyPr>
          <a:lstStyle/>
          <a:p>
            <a:pPr lvl="0" indent="449263" eaLnBrk="0" fontAlgn="base" hangingPunct="0">
              <a:spcBef>
                <a:spcPct val="0"/>
              </a:spcBef>
              <a:spcAft>
                <a:spcPct val="0"/>
              </a:spcAft>
            </a:pPr>
            <a:r>
              <a:rPr lang="es-ES" sz="2200" dirty="0" smtClean="0">
                <a:latin typeface="Arial" pitchFamily="34" charset="0"/>
                <a:ea typeface="Times New Roman" pitchFamily="18" charset="0"/>
              </a:rPr>
              <a:t>Se usa en fertilizantes líquidos para aspersiones foliares al </a:t>
            </a:r>
            <a:r>
              <a:rPr lang="es-ES" sz="2200" dirty="0" smtClean="0">
                <a:latin typeface="Arial" pitchFamily="34" charset="0"/>
                <a:ea typeface="Times New Roman" pitchFamily="18" charset="0"/>
              </a:rPr>
              <a:t>1-2</a:t>
            </a:r>
            <a:r>
              <a:rPr lang="es-ES" sz="2200" dirty="0" smtClean="0">
                <a:latin typeface="Arial" pitchFamily="34" charset="0"/>
                <a:ea typeface="Times New Roman" pitchFamily="18" charset="0"/>
              </a:rPr>
              <a:t>%</a:t>
            </a:r>
            <a:endParaRPr lang="es-ES" sz="2200" dirty="0" smtClean="0">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23528" y="427886"/>
            <a:ext cx="842493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t-BR" sz="2400" b="1" i="0" u="sng" strike="noStrike" cap="none" normalizeH="0" baseline="0" dirty="0" smtClean="0">
                <a:ln>
                  <a:noFill/>
                </a:ln>
                <a:solidFill>
                  <a:schemeClr val="tx1"/>
                </a:solidFill>
                <a:effectLst/>
                <a:latin typeface="Arial" pitchFamily="34" charset="0"/>
                <a:ea typeface="Times New Roman" pitchFamily="18" charset="0"/>
              </a:rPr>
              <a:t>SULFATO DE CALCIO (YESO) (</a:t>
            </a:r>
            <a:r>
              <a:rPr kumimoji="0" lang="pt-BR" sz="2400" b="1" i="0" u="sng" strike="noStrike" cap="none" normalizeH="0" baseline="0" dirty="0" err="1" smtClean="0">
                <a:ln>
                  <a:noFill/>
                </a:ln>
                <a:solidFill>
                  <a:schemeClr val="tx1"/>
                </a:solidFill>
                <a:effectLst/>
                <a:latin typeface="Arial" pitchFamily="34" charset="0"/>
                <a:ea typeface="Times New Roman" pitchFamily="18" charset="0"/>
              </a:rPr>
              <a:t>SCa</a:t>
            </a:r>
            <a:r>
              <a:rPr kumimoji="0" lang="pt-BR" sz="2400" b="1" i="0" u="sng" strike="noStrike" cap="none" normalizeH="0" baseline="0" dirty="0" smtClean="0">
                <a:ln>
                  <a:noFill/>
                </a:ln>
                <a:solidFill>
                  <a:schemeClr val="tx1"/>
                </a:solidFill>
                <a:effectLst/>
                <a:latin typeface="Arial" pitchFamily="34" charset="0"/>
                <a:ea typeface="Times New Roman" pitchFamily="18" charset="0"/>
              </a:rPr>
              <a:t>)</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Arial" pitchFamily="34" charset="0"/>
                <a:ea typeface="Times New Roman" pitchFamily="18" charset="0"/>
              </a:rPr>
              <a:t>                CaSO</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4</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.2H</a:t>
            </a:r>
            <a:r>
              <a:rPr kumimoji="0" lang="pt-BR" sz="2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BR" sz="2400" b="0" i="0" u="none" strike="noStrike" cap="none" normalizeH="0" baseline="0" dirty="0" smtClean="0">
                <a:ln>
                  <a:noFill/>
                </a:ln>
                <a:solidFill>
                  <a:schemeClr val="tx1"/>
                </a:solidFill>
                <a:effectLst/>
                <a:latin typeface="Arial" pitchFamily="34" charset="0"/>
                <a:ea typeface="Times New Roman" pitchFamily="18" charset="0"/>
              </a:rPr>
              <a:t>O     y     PM = 172 g</a:t>
            </a: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Usado como fertilizante para suplir calcio (23% Ca), aunque también suministra azufre (18-19% S).</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Su solubilidad Es muy baja (2.4 g.l</a:t>
            </a:r>
            <a:r>
              <a:rPr kumimoji="0" lang="es-ES" sz="2200" b="0" i="0" u="none" strike="noStrike" cap="none" normalizeH="0" baseline="30000" dirty="0" smtClean="0">
                <a:ln>
                  <a:noFill/>
                </a:ln>
                <a:solidFill>
                  <a:schemeClr val="tx1"/>
                </a:solidFill>
                <a:effectLst/>
                <a:latin typeface="Arial" pitchFamily="34" charset="0"/>
                <a:ea typeface="Times New Roman" pitchFamily="18" charset="0"/>
              </a:rPr>
              <a:t>-1</a:t>
            </a:r>
            <a:r>
              <a:rPr kumimoji="0" lang="es-ES" sz="2200" b="0" i="0" u="none" strike="noStrike" cap="none" normalizeH="0" baseline="0" dirty="0" smtClean="0">
                <a:ln>
                  <a:noFill/>
                </a:ln>
                <a:solidFill>
                  <a:schemeClr val="tx1"/>
                </a:solidFill>
                <a:effectLst/>
                <a:latin typeface="Arial" pitchFamily="34" charset="0"/>
                <a:ea typeface="Times New Roman" pitchFamily="18" charset="0"/>
              </a:rPr>
              <a:t>), fácil de conseguir y muy barato.</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Puede presentarse en forma granulada ó más usualmente en forma de polvo blanco. No debe contener menos del 70% de CaSO</a:t>
            </a:r>
            <a:r>
              <a:rPr kumimoji="0" lang="es-ES" sz="2200" b="0" i="0" u="none" strike="noStrike" cap="none" normalizeH="0" baseline="-30000" dirty="0" smtClean="0">
                <a:ln>
                  <a:noFill/>
                </a:ln>
                <a:solidFill>
                  <a:schemeClr val="tx1"/>
                </a:solidFill>
                <a:effectLst/>
                <a:latin typeface="Arial" pitchFamily="34" charset="0"/>
                <a:ea typeface="Times New Roman" pitchFamily="18" charset="0"/>
              </a:rPr>
              <a:t>4</a:t>
            </a:r>
            <a:r>
              <a:rPr kumimoji="0" lang="es-ES" sz="2200" b="0" i="0" u="none" strike="noStrike" cap="none" normalizeH="0" baseline="0" dirty="0" smtClean="0">
                <a:ln>
                  <a:noFill/>
                </a:ln>
                <a:solidFill>
                  <a:schemeClr val="tx1"/>
                </a:solidFill>
                <a:effectLst/>
                <a:latin typeface="Arial" pitchFamily="34" charset="0"/>
                <a:ea typeface="Times New Roman" pitchFamily="18" charset="0"/>
              </a:rPr>
              <a:t>.2H</a:t>
            </a:r>
            <a:r>
              <a:rPr kumimoji="0" lang="es-ES" sz="22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s-ES" sz="2200" b="0" i="0" u="none" strike="noStrike" cap="none" normalizeH="0" baseline="0" dirty="0" smtClean="0">
                <a:ln>
                  <a:noFill/>
                </a:ln>
                <a:solidFill>
                  <a:schemeClr val="tx1"/>
                </a:solidFill>
                <a:effectLst/>
                <a:latin typeface="Arial" pitchFamily="34" charset="0"/>
                <a:ea typeface="Times New Roman" pitchFamily="18" charset="0"/>
              </a:rPr>
              <a:t>O. Se usa en sustratos cuando hay un incremento no deseado del pH debido a la liberación lenta del Ca.</a:t>
            </a:r>
            <a:endParaRPr kumimoji="0" lang="es-ES" sz="2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51520" y="633457"/>
            <a:ext cx="864096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2400" b="1" i="0" u="sng" strike="noStrike" cap="none" normalizeH="0" baseline="0" dirty="0" smtClean="0">
                <a:ln>
                  <a:noFill/>
                </a:ln>
                <a:solidFill>
                  <a:schemeClr val="tx1"/>
                </a:solidFill>
                <a:effectLst/>
                <a:latin typeface="Arial" pitchFamily="34" charset="0"/>
                <a:ea typeface="Times New Roman" pitchFamily="18" charset="0"/>
              </a:rPr>
              <a:t>POLIFOSFATOS</a:t>
            </a:r>
            <a:endParaRPr kumimoji="0" lang="es-ES" sz="24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Son ácidos </a:t>
            </a:r>
            <a:r>
              <a:rPr kumimoji="0" lang="es-ES" sz="2200" b="0" i="0" u="none" strike="noStrike" cap="none" normalizeH="0" baseline="0" dirty="0" err="1" smtClean="0">
                <a:ln>
                  <a:noFill/>
                </a:ln>
                <a:solidFill>
                  <a:schemeClr val="tx1"/>
                </a:solidFill>
                <a:effectLst/>
                <a:latin typeface="Arial" pitchFamily="34" charset="0"/>
                <a:ea typeface="Times New Roman" pitchFamily="18" charset="0"/>
              </a:rPr>
              <a:t>polifosfórico</a:t>
            </a:r>
            <a:r>
              <a:rPr kumimoji="0" lang="es-ES" sz="2200" b="0" i="0" u="none" strike="noStrike" cap="none" normalizeH="0" baseline="0" dirty="0" smtClean="0">
                <a:ln>
                  <a:noFill/>
                </a:ln>
                <a:solidFill>
                  <a:schemeClr val="tx1"/>
                </a:solidFill>
                <a:effectLst/>
                <a:latin typeface="Arial" pitchFamily="34" charset="0"/>
                <a:ea typeface="Times New Roman" pitchFamily="18" charset="0"/>
              </a:rPr>
              <a:t> cuya estructura molecular contiene dos ó más átomos de fósforo unidos por el oxigeno.</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El termino </a:t>
            </a:r>
            <a:r>
              <a:rPr kumimoji="0" lang="es-ES" sz="2200" b="0" i="0" u="none" strike="noStrike" cap="none" normalizeH="0" baseline="0" dirty="0" err="1" smtClean="0">
                <a:ln>
                  <a:noFill/>
                </a:ln>
                <a:solidFill>
                  <a:schemeClr val="tx1"/>
                </a:solidFill>
                <a:effectLst/>
                <a:latin typeface="Arial" pitchFamily="34" charset="0"/>
                <a:ea typeface="Times New Roman" pitchFamily="18" charset="0"/>
              </a:rPr>
              <a:t>polifosfato</a:t>
            </a:r>
            <a:r>
              <a:rPr kumimoji="0" lang="es-ES" sz="2200" b="0" i="0" u="none" strike="noStrike" cap="none" normalizeH="0" baseline="0" dirty="0" smtClean="0">
                <a:ln>
                  <a:noFill/>
                </a:ln>
                <a:solidFill>
                  <a:schemeClr val="tx1"/>
                </a:solidFill>
                <a:effectLst/>
                <a:latin typeface="Arial" pitchFamily="34" charset="0"/>
                <a:ea typeface="Times New Roman" pitchFamily="18" charset="0"/>
              </a:rPr>
              <a:t> se emplea para denotar materiales que contienen fosfatos más condensados que los </a:t>
            </a:r>
            <a:r>
              <a:rPr kumimoji="0" lang="es-ES" sz="2200" b="0" i="0" u="none" strike="noStrike" cap="none" normalizeH="0" baseline="0" dirty="0" err="1" smtClean="0">
                <a:ln>
                  <a:noFill/>
                </a:ln>
                <a:solidFill>
                  <a:schemeClr val="tx1"/>
                </a:solidFill>
                <a:effectLst/>
                <a:latin typeface="Arial" pitchFamily="34" charset="0"/>
                <a:ea typeface="Times New Roman" pitchFamily="18" charset="0"/>
              </a:rPr>
              <a:t>ortofosfato</a:t>
            </a:r>
            <a:r>
              <a:rPr kumimoji="0" lang="es-ES" sz="22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La condensación ocurre cuando se elimina agua ó dos moléculas del ácido </a:t>
            </a:r>
            <a:r>
              <a:rPr kumimoji="0" lang="es-ES" sz="2200" b="0" i="0" u="none" strike="noStrike" cap="none" normalizeH="0" baseline="0" dirty="0" err="1" smtClean="0">
                <a:ln>
                  <a:noFill/>
                </a:ln>
                <a:solidFill>
                  <a:schemeClr val="tx1"/>
                </a:solidFill>
                <a:effectLst/>
                <a:latin typeface="Arial" pitchFamily="34" charset="0"/>
                <a:ea typeface="Times New Roman" pitchFamily="18" charset="0"/>
              </a:rPr>
              <a:t>ortofosforico</a:t>
            </a:r>
            <a:r>
              <a:rPr kumimoji="0" lang="es-ES" sz="2200" b="0" i="0" u="none" strike="noStrike" cap="none" normalizeH="0" baseline="0" dirty="0" smtClean="0">
                <a:ln>
                  <a:noFill/>
                </a:ln>
                <a:solidFill>
                  <a:schemeClr val="tx1"/>
                </a:solidFill>
                <a:effectLst/>
                <a:latin typeface="Arial" pitchFamily="34" charset="0"/>
                <a:ea typeface="Times New Roman" pitchFamily="18" charset="0"/>
              </a:rPr>
              <a:t>, las cuales se unen para formar ácido pirofosfórico.</a:t>
            </a:r>
            <a:endParaRPr kumimoji="0" lang="es-ES" sz="22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rPr>
              <a:t>Por posterior condensación del pirofosfato se forman cadenas más largas de poli fosfatos.</a:t>
            </a:r>
            <a:endParaRPr kumimoji="0" lang="es-ES" sz="2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028343"/>
            <a:ext cx="8352928" cy="4832092"/>
          </a:xfrm>
          <a:prstGeom prst="rect">
            <a:avLst/>
          </a:prstGeom>
        </p:spPr>
        <p:txBody>
          <a:bodyPr wrap="square">
            <a:spAutoFit/>
          </a:bodyPr>
          <a:lstStyle/>
          <a:p>
            <a:pPr lvl="0" indent="449263" algn="just" eaLnBrk="0" fontAlgn="base" hangingPunct="0">
              <a:spcBef>
                <a:spcPct val="0"/>
              </a:spcBef>
              <a:spcAft>
                <a:spcPct val="0"/>
              </a:spcAft>
            </a:pPr>
            <a:r>
              <a:rPr lang="es-ES" sz="2200" dirty="0" smtClean="0">
                <a:latin typeface="Arial" pitchFamily="34" charset="0"/>
                <a:ea typeface="Times New Roman" pitchFamily="18" charset="0"/>
              </a:rPr>
              <a:t>El ácido </a:t>
            </a:r>
            <a:r>
              <a:rPr lang="es-ES" sz="2200" dirty="0" err="1" smtClean="0">
                <a:latin typeface="Arial" pitchFamily="34" charset="0"/>
                <a:ea typeface="Times New Roman" pitchFamily="18" charset="0"/>
              </a:rPr>
              <a:t>polifosfórico</a:t>
            </a:r>
            <a:r>
              <a:rPr lang="es-ES" sz="2200" dirty="0" smtClean="0">
                <a:latin typeface="Arial" pitchFamily="34" charset="0"/>
                <a:ea typeface="Times New Roman" pitchFamily="18" charset="0"/>
              </a:rPr>
              <a:t> contiene 72% de P</a:t>
            </a:r>
            <a:r>
              <a:rPr lang="es-ES" sz="2200" baseline="-30000" dirty="0" smtClean="0">
                <a:latin typeface="Arial" pitchFamily="34" charset="0"/>
                <a:ea typeface="Times New Roman" pitchFamily="18" charset="0"/>
              </a:rPr>
              <a:t>2</a:t>
            </a:r>
            <a:r>
              <a:rPr lang="es-ES" sz="2200" dirty="0" smtClean="0">
                <a:latin typeface="Arial" pitchFamily="34" charset="0"/>
                <a:ea typeface="Times New Roman" pitchFamily="18" charset="0"/>
              </a:rPr>
              <a:t>O</a:t>
            </a:r>
            <a:r>
              <a:rPr lang="es-ES" sz="2200" baseline="-30000" dirty="0" smtClean="0">
                <a:latin typeface="Arial" pitchFamily="34" charset="0"/>
                <a:ea typeface="Times New Roman" pitchFamily="18" charset="0"/>
              </a:rPr>
              <a:t>5</a:t>
            </a:r>
            <a:r>
              <a:rPr lang="es-ES" sz="2200" dirty="0" smtClean="0">
                <a:latin typeface="Arial" pitchFamily="34" charset="0"/>
                <a:ea typeface="Times New Roman" pitchFamily="18" charset="0"/>
              </a:rPr>
              <a:t>, es líquido a temperatura ambiente. Si el ácido </a:t>
            </a:r>
            <a:r>
              <a:rPr lang="es-ES" sz="2200" dirty="0" err="1" smtClean="0">
                <a:latin typeface="Arial" pitchFamily="34" charset="0"/>
                <a:ea typeface="Times New Roman" pitchFamily="18" charset="0"/>
              </a:rPr>
              <a:t>polifosfórico</a:t>
            </a:r>
            <a:r>
              <a:rPr lang="es-ES" sz="2200" dirty="0" smtClean="0">
                <a:latin typeface="Arial" pitchFamily="34" charset="0"/>
                <a:ea typeface="Times New Roman" pitchFamily="18" charset="0"/>
              </a:rPr>
              <a:t> es </a:t>
            </a:r>
            <a:r>
              <a:rPr lang="es-ES" sz="2200" dirty="0" err="1" smtClean="0">
                <a:latin typeface="Arial" pitchFamily="34" charset="0"/>
                <a:ea typeface="Times New Roman" pitchFamily="18" charset="0"/>
              </a:rPr>
              <a:t>amonificado</a:t>
            </a:r>
            <a:r>
              <a:rPr lang="es-ES" sz="2200" dirty="0" smtClean="0">
                <a:latin typeface="Arial" pitchFamily="34" charset="0"/>
                <a:ea typeface="Times New Roman" pitchFamily="18" charset="0"/>
              </a:rPr>
              <a:t> se obtiene </a:t>
            </a:r>
            <a:r>
              <a:rPr lang="es-ES" sz="2200" dirty="0" err="1" smtClean="0">
                <a:latin typeface="Arial" pitchFamily="34" charset="0"/>
                <a:ea typeface="Times New Roman" pitchFamily="18" charset="0"/>
              </a:rPr>
              <a:t>polifosfato</a:t>
            </a:r>
            <a:r>
              <a:rPr lang="es-ES" sz="2200" dirty="0" smtClean="0">
                <a:latin typeface="Arial" pitchFamily="34" charset="0"/>
                <a:ea typeface="Times New Roman" pitchFamily="18" charset="0"/>
              </a:rPr>
              <a:t> de amonio, sólido que contiene Nitrógeno y Fósforo.</a:t>
            </a:r>
            <a:endParaRPr lang="es-ES" sz="2200" dirty="0" smtClean="0">
              <a:latin typeface="Arial" pitchFamily="34" charset="0"/>
            </a:endParaRPr>
          </a:p>
          <a:p>
            <a:pPr lvl="0" indent="449263" algn="just" eaLnBrk="0" fontAlgn="base" hangingPunct="0">
              <a:spcBef>
                <a:spcPct val="0"/>
              </a:spcBef>
              <a:spcAft>
                <a:spcPct val="0"/>
              </a:spcAft>
            </a:pPr>
            <a:endParaRPr lang="es-ES" sz="2200" dirty="0" smtClean="0">
              <a:latin typeface="Arial" pitchFamily="34" charset="0"/>
              <a:ea typeface="Times New Roman" pitchFamily="18" charset="0"/>
            </a:endParaRPr>
          </a:p>
          <a:p>
            <a:pPr lvl="0" indent="449263" algn="just" eaLnBrk="0" fontAlgn="base" hangingPunct="0">
              <a:spcBef>
                <a:spcPct val="0"/>
              </a:spcBef>
              <a:spcAft>
                <a:spcPct val="0"/>
              </a:spcAft>
            </a:pPr>
            <a:r>
              <a:rPr lang="es-ES" sz="2200" dirty="0" smtClean="0">
                <a:latin typeface="Arial" pitchFamily="34" charset="0"/>
                <a:ea typeface="Times New Roman" pitchFamily="18" charset="0"/>
              </a:rPr>
              <a:t>El </a:t>
            </a:r>
            <a:r>
              <a:rPr lang="es-ES" sz="2200" dirty="0" err="1" smtClean="0">
                <a:latin typeface="Arial" pitchFamily="34" charset="0"/>
                <a:ea typeface="Times New Roman" pitchFamily="18" charset="0"/>
              </a:rPr>
              <a:t>Polifosfato</a:t>
            </a:r>
            <a:r>
              <a:rPr lang="es-ES" sz="2200" dirty="0" smtClean="0">
                <a:latin typeface="Arial" pitchFamily="34" charset="0"/>
                <a:ea typeface="Times New Roman" pitchFamily="18" charset="0"/>
              </a:rPr>
              <a:t> se hidroliza a </a:t>
            </a:r>
            <a:r>
              <a:rPr lang="es-ES" sz="2200" dirty="0" err="1" smtClean="0">
                <a:latin typeface="Arial" pitchFamily="34" charset="0"/>
                <a:ea typeface="Times New Roman" pitchFamily="18" charset="0"/>
              </a:rPr>
              <a:t>ortofosfato</a:t>
            </a:r>
            <a:r>
              <a:rPr lang="es-ES" sz="2200" dirty="0" smtClean="0">
                <a:latin typeface="Arial" pitchFamily="34" charset="0"/>
                <a:ea typeface="Times New Roman" pitchFamily="18" charset="0"/>
              </a:rPr>
              <a:t> en el sustrato (la hidrólisis es lo opuesto a la condensación).</a:t>
            </a:r>
            <a:endParaRPr lang="es-ES" sz="2200" dirty="0" smtClean="0">
              <a:latin typeface="Arial" pitchFamily="34" charset="0"/>
            </a:endParaRPr>
          </a:p>
          <a:p>
            <a:pPr lvl="0" indent="449263" algn="just" eaLnBrk="0" fontAlgn="base" hangingPunct="0">
              <a:spcBef>
                <a:spcPct val="0"/>
              </a:spcBef>
              <a:spcAft>
                <a:spcPct val="0"/>
              </a:spcAft>
            </a:pPr>
            <a:endParaRPr lang="es-ES" sz="2200" dirty="0" smtClean="0">
              <a:latin typeface="Arial" pitchFamily="34" charset="0"/>
              <a:ea typeface="Times New Roman" pitchFamily="18" charset="0"/>
            </a:endParaRPr>
          </a:p>
          <a:p>
            <a:pPr lvl="0" indent="449263" algn="just" eaLnBrk="0" fontAlgn="base" hangingPunct="0">
              <a:spcBef>
                <a:spcPct val="0"/>
              </a:spcBef>
              <a:spcAft>
                <a:spcPct val="0"/>
              </a:spcAft>
            </a:pPr>
            <a:r>
              <a:rPr lang="es-ES" sz="2200" dirty="0" smtClean="0">
                <a:latin typeface="Arial" pitchFamily="34" charset="0"/>
                <a:ea typeface="Times New Roman" pitchFamily="18" charset="0"/>
              </a:rPr>
              <a:t>Existe </a:t>
            </a:r>
            <a:r>
              <a:rPr lang="es-ES" sz="2200" dirty="0" smtClean="0">
                <a:latin typeface="Arial" pitchFamily="34" charset="0"/>
                <a:ea typeface="Times New Roman" pitchFamily="18" charset="0"/>
              </a:rPr>
              <a:t>el </a:t>
            </a:r>
            <a:r>
              <a:rPr lang="es-ES" sz="2200" dirty="0" err="1" smtClean="0">
                <a:latin typeface="Arial" pitchFamily="34" charset="0"/>
                <a:ea typeface="Times New Roman" pitchFamily="18" charset="0"/>
              </a:rPr>
              <a:t>polifosfato</a:t>
            </a:r>
            <a:r>
              <a:rPr lang="es-ES" sz="2200" dirty="0" smtClean="0">
                <a:latin typeface="Arial" pitchFamily="34" charset="0"/>
                <a:ea typeface="Times New Roman" pitchFamily="18" charset="0"/>
              </a:rPr>
              <a:t> de Potasio que se diluye en el agua lentamente debido a que se forma una película viscosa que recubre los cristales. Los </a:t>
            </a:r>
            <a:r>
              <a:rPr lang="es-ES" sz="2200" dirty="0" err="1" smtClean="0">
                <a:latin typeface="Arial" pitchFamily="34" charset="0"/>
                <a:ea typeface="Times New Roman" pitchFamily="18" charset="0"/>
              </a:rPr>
              <a:t>polifosfatos</a:t>
            </a:r>
            <a:r>
              <a:rPr lang="es-ES" sz="2200" dirty="0" smtClean="0">
                <a:latin typeface="Arial" pitchFamily="34" charset="0"/>
                <a:ea typeface="Times New Roman" pitchFamily="18" charset="0"/>
              </a:rPr>
              <a:t> tienen la habilidad de secuestrar ó </a:t>
            </a:r>
            <a:r>
              <a:rPr lang="es-ES" sz="2200" dirty="0" err="1" smtClean="0">
                <a:latin typeface="Arial" pitchFamily="34" charset="0"/>
                <a:ea typeface="Times New Roman" pitchFamily="18" charset="0"/>
              </a:rPr>
              <a:t>quelatar</a:t>
            </a:r>
            <a:r>
              <a:rPr lang="es-ES" sz="2200" dirty="0" smtClean="0">
                <a:latin typeface="Arial" pitchFamily="34" charset="0"/>
                <a:ea typeface="Times New Roman" pitchFamily="18" charset="0"/>
              </a:rPr>
              <a:t> los metales pesados: Zn, Fe, Mn, Cu, etc., y los mantienen a una mayor concentración de disponibilidad para las plantas en relación a si ellos no tuvieran presentes.</a:t>
            </a:r>
            <a:endParaRPr lang="es-ES" sz="2200" dirty="0" smtClean="0">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9781" t="28935" r="43010" b="12476"/>
          <a:stretch>
            <a:fillRect/>
          </a:stretch>
        </p:blipFill>
        <p:spPr bwMode="auto">
          <a:xfrm>
            <a:off x="1059771" y="1"/>
            <a:ext cx="6968613" cy="6858000"/>
          </a:xfrm>
          <a:prstGeom prst="rect">
            <a:avLst/>
          </a:prstGeom>
          <a:noFill/>
          <a:ln w="9525">
            <a:noFill/>
            <a:miter lim="800000"/>
            <a:headEnd/>
            <a:tailEnd/>
          </a:ln>
        </p:spPr>
      </p:pic>
      <p:sp>
        <p:nvSpPr>
          <p:cNvPr id="3" name="2 CuadroTexto"/>
          <p:cNvSpPr txBox="1"/>
          <p:nvPr/>
        </p:nvSpPr>
        <p:spPr>
          <a:xfrm>
            <a:off x="1043608" y="404664"/>
            <a:ext cx="6552728" cy="163121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10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endParaRPr lang="es-ES" sz="10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39552" y="1340768"/>
          <a:ext cx="8136904" cy="5119384"/>
        </p:xfrm>
        <a:graphic>
          <a:graphicData uri="http://schemas.openxmlformats.org/drawingml/2006/table">
            <a:tbl>
              <a:tblPr/>
              <a:tblGrid>
                <a:gridCol w="2016224"/>
                <a:gridCol w="2052228"/>
                <a:gridCol w="2034226"/>
                <a:gridCol w="2034226"/>
              </a:tblGrid>
              <a:tr h="635365">
                <a:tc>
                  <a:txBody>
                    <a:bodyPr/>
                    <a:lstStyle/>
                    <a:p>
                      <a:pPr algn="ctr">
                        <a:lnSpc>
                          <a:spcPct val="100000"/>
                        </a:lnSpc>
                        <a:spcAft>
                          <a:spcPts val="0"/>
                        </a:spcAft>
                      </a:pPr>
                      <a:r>
                        <a:rPr lang="es-VE" sz="1800" b="1" dirty="0">
                          <a:latin typeface="Arial"/>
                          <a:ea typeface="Calibri"/>
                          <a:cs typeface="Times New Roman"/>
                        </a:rPr>
                        <a:t>Fertilizante</a:t>
                      </a:r>
                      <a:endParaRPr lang="es-ES" sz="18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VE" sz="1800" b="1" dirty="0">
                          <a:latin typeface="Arial"/>
                          <a:ea typeface="Calibri"/>
                          <a:cs typeface="Times New Roman"/>
                        </a:rPr>
                        <a:t>Análisis </a:t>
                      </a:r>
                      <a:r>
                        <a:rPr lang="es-VE" sz="1800" b="1" dirty="0" smtClean="0">
                          <a:latin typeface="Arial"/>
                          <a:ea typeface="Calibri"/>
                          <a:cs typeface="Times New Roman"/>
                        </a:rPr>
                        <a:t>del</a:t>
                      </a:r>
                      <a:endParaRPr lang="es-ES" sz="1800" dirty="0">
                        <a:latin typeface="Calibri"/>
                        <a:ea typeface="Calibri"/>
                        <a:cs typeface="Times New Roman"/>
                      </a:endParaRPr>
                    </a:p>
                    <a:p>
                      <a:pPr algn="ctr">
                        <a:lnSpc>
                          <a:spcPct val="100000"/>
                        </a:lnSpc>
                        <a:spcAft>
                          <a:spcPts val="0"/>
                        </a:spcAft>
                      </a:pPr>
                      <a:r>
                        <a:rPr lang="es-VE" sz="1800" b="1" dirty="0">
                          <a:latin typeface="Arial"/>
                          <a:ea typeface="Calibri"/>
                          <a:cs typeface="Times New Roman"/>
                        </a:rPr>
                        <a:t>Fertilizante (%)</a:t>
                      </a:r>
                      <a:endParaRPr lang="es-ES" sz="18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VE" sz="1800" b="1" dirty="0">
                          <a:latin typeface="Arial"/>
                          <a:ea typeface="Calibri"/>
                          <a:cs typeface="Times New Roman"/>
                        </a:rPr>
                        <a:t>% de N como</a:t>
                      </a:r>
                      <a:endParaRPr lang="es-ES" sz="1800" dirty="0">
                        <a:latin typeface="Calibri"/>
                        <a:ea typeface="Calibri"/>
                        <a:cs typeface="Times New Roman"/>
                      </a:endParaRPr>
                    </a:p>
                    <a:p>
                      <a:pPr algn="ctr">
                        <a:lnSpc>
                          <a:spcPct val="100000"/>
                        </a:lnSpc>
                        <a:spcAft>
                          <a:spcPts val="0"/>
                        </a:spcAft>
                      </a:pPr>
                      <a:r>
                        <a:rPr lang="es-VE" sz="1800" b="1" dirty="0">
                          <a:latin typeface="Arial"/>
                          <a:ea typeface="Calibri"/>
                          <a:cs typeface="Times New Roman"/>
                        </a:rPr>
                        <a:t>NH</a:t>
                      </a:r>
                      <a:r>
                        <a:rPr lang="es-VE" sz="1800" b="1" baseline="-25000" dirty="0">
                          <a:latin typeface="Arial"/>
                          <a:ea typeface="Calibri"/>
                          <a:cs typeface="Times New Roman"/>
                        </a:rPr>
                        <a:t>4</a:t>
                      </a:r>
                      <a:r>
                        <a:rPr lang="es-VE" sz="1800" b="1" baseline="30000" dirty="0">
                          <a:latin typeface="Arial"/>
                          <a:ea typeface="Calibri"/>
                          <a:cs typeface="Times New Roman"/>
                        </a:rPr>
                        <a:t>+</a:t>
                      </a:r>
                      <a:endParaRPr lang="es-ES" sz="18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VE" sz="1800" b="1" dirty="0">
                          <a:latin typeface="Arial"/>
                          <a:ea typeface="Calibri"/>
                          <a:cs typeface="Times New Roman"/>
                        </a:rPr>
                        <a:t>Reacción</a:t>
                      </a:r>
                      <a:endParaRPr lang="es-ES" sz="1800" dirty="0">
                        <a:latin typeface="Calibri"/>
                        <a:ea typeface="Calibri"/>
                        <a:cs typeface="Times New Roman"/>
                      </a:endParaRPr>
                    </a:p>
                    <a:p>
                      <a:pPr algn="ctr">
                        <a:lnSpc>
                          <a:spcPct val="100000"/>
                        </a:lnSpc>
                        <a:spcAft>
                          <a:spcPts val="0"/>
                        </a:spcAft>
                      </a:pPr>
                      <a:r>
                        <a:rPr lang="es-VE" sz="1800" b="1" dirty="0">
                          <a:latin typeface="Arial"/>
                          <a:ea typeface="Calibri"/>
                          <a:cs typeface="Times New Roman"/>
                        </a:rPr>
                        <a:t>(pH)</a:t>
                      </a:r>
                      <a:endParaRPr lang="es-ES" sz="18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dirty="0">
                          <a:latin typeface="Arial"/>
                          <a:ea typeface="Calibri"/>
                          <a:cs typeface="Times New Roman"/>
                        </a:rPr>
                        <a:t>Nitrato de amonio</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dirty="0">
                          <a:latin typeface="Arial"/>
                          <a:ea typeface="Calibri"/>
                          <a:cs typeface="Times New Roman"/>
                        </a:rPr>
                        <a:t>33 – 0 – 0</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dirty="0">
                          <a:latin typeface="Arial"/>
                          <a:ea typeface="Calibri"/>
                          <a:cs typeface="Times New Roman"/>
                        </a:rPr>
                        <a:t>50</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Acido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dirty="0">
                          <a:latin typeface="Arial"/>
                          <a:ea typeface="Calibri"/>
                          <a:cs typeface="Times New Roman"/>
                        </a:rPr>
                        <a:t>Nitrato de Potasio</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dirty="0">
                          <a:latin typeface="Arial"/>
                          <a:ea typeface="Calibri"/>
                          <a:cs typeface="Times New Roman"/>
                        </a:rPr>
                        <a:t>13 – 0 – 44</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0</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Neutro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a:latin typeface="Arial"/>
                          <a:ea typeface="Calibri"/>
                          <a:cs typeface="Times New Roman"/>
                        </a:rPr>
                        <a:t>Nitrato de Calcio</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dirty="0">
                          <a:latin typeface="Arial"/>
                          <a:ea typeface="Calibri"/>
                          <a:cs typeface="Times New Roman"/>
                        </a:rPr>
                        <a:t>15,5 – 0 – 0</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6</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Básico</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a:latin typeface="Arial"/>
                          <a:ea typeface="Calibri"/>
                          <a:cs typeface="Times New Roman"/>
                        </a:rPr>
                        <a:t>Nitrato de Sodio</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dirty="0">
                          <a:latin typeface="Arial"/>
                          <a:ea typeface="Calibri"/>
                          <a:cs typeface="Times New Roman"/>
                        </a:rPr>
                        <a:t>16 – 0 – 0</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0</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Básico</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dirty="0">
                          <a:latin typeface="Arial"/>
                          <a:ea typeface="Calibri"/>
                          <a:cs typeface="Times New Roman"/>
                        </a:rPr>
                        <a:t>Nitrato de Magnesio</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11 – 0 – 0</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0</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Neutro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a:latin typeface="Arial"/>
                          <a:ea typeface="Calibri"/>
                          <a:cs typeface="Times New Roman"/>
                        </a:rPr>
                        <a:t>Sulfato de Amonio</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21 – 0 – 0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100</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Acido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nSpc>
                          <a:spcPct val="150000"/>
                        </a:lnSpc>
                        <a:spcAft>
                          <a:spcPts val="0"/>
                        </a:spcAft>
                      </a:pPr>
                      <a:r>
                        <a:rPr lang="es-VE" sz="1500">
                          <a:latin typeface="Arial"/>
                          <a:ea typeface="Calibri"/>
                          <a:cs typeface="Times New Roman"/>
                        </a:rPr>
                        <a:t>Fosfato monoamónico</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12 – 62 – 0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100</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Acido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a:latin typeface="Arial"/>
                          <a:ea typeface="Calibri"/>
                          <a:cs typeface="Times New Roman"/>
                        </a:rPr>
                        <a:t>Fosfato diamónico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21 – 53 – 0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100</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Ligeramente ácido</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a:latin typeface="Arial"/>
                          <a:ea typeface="Calibri"/>
                          <a:cs typeface="Times New Roman"/>
                        </a:rPr>
                        <a:t>Sulfato de Potasio</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0 – 0 – 53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Neutro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a:latin typeface="Arial"/>
                          <a:ea typeface="Calibri"/>
                          <a:cs typeface="Times New Roman"/>
                        </a:rPr>
                        <a:t>Cloruro de Potasio</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0 – 0 – 60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Neutro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119">
                <a:tc>
                  <a:txBody>
                    <a:bodyPr/>
                    <a:lstStyle/>
                    <a:p>
                      <a:pPr>
                        <a:lnSpc>
                          <a:spcPct val="150000"/>
                        </a:lnSpc>
                        <a:spcAft>
                          <a:spcPts val="0"/>
                        </a:spcAft>
                      </a:pPr>
                      <a:r>
                        <a:rPr lang="es-VE" sz="1500" dirty="0">
                          <a:latin typeface="Arial"/>
                          <a:ea typeface="Calibri"/>
                          <a:cs typeface="Times New Roman"/>
                        </a:rPr>
                        <a:t>Fosfato </a:t>
                      </a:r>
                      <a:r>
                        <a:rPr lang="es-VE" sz="1500" dirty="0" err="1">
                          <a:latin typeface="Arial"/>
                          <a:ea typeface="Calibri"/>
                          <a:cs typeface="Times New Roman"/>
                        </a:rPr>
                        <a:t>monopotásico</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0 – 53 – 34</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dirty="0">
                          <a:latin typeface="Arial"/>
                          <a:ea typeface="Calibri"/>
                          <a:cs typeface="Times New Roman"/>
                        </a:rPr>
                        <a:t>Básico </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dirty="0">
                          <a:latin typeface="Arial"/>
                          <a:ea typeface="Calibri"/>
                          <a:cs typeface="Times New Roman"/>
                        </a:rPr>
                        <a:t>Fosfato </a:t>
                      </a:r>
                      <a:r>
                        <a:rPr lang="es-VE" sz="1500" dirty="0" err="1">
                          <a:latin typeface="Arial"/>
                          <a:ea typeface="Calibri"/>
                          <a:cs typeface="Times New Roman"/>
                        </a:rPr>
                        <a:t>dipotásico</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0 – 41 – 54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Básico </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2">
                <a:tc>
                  <a:txBody>
                    <a:bodyPr/>
                    <a:lstStyle/>
                    <a:p>
                      <a:pPr>
                        <a:lnSpc>
                          <a:spcPct val="150000"/>
                        </a:lnSpc>
                        <a:spcAft>
                          <a:spcPts val="0"/>
                        </a:spcAft>
                      </a:pPr>
                      <a:r>
                        <a:rPr lang="es-VE" sz="1500" dirty="0">
                          <a:latin typeface="Arial"/>
                          <a:ea typeface="Calibri"/>
                          <a:cs typeface="Times New Roman"/>
                        </a:rPr>
                        <a:t>Sulfato de Magnesio</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a:latin typeface="Arial"/>
                          <a:ea typeface="Calibri"/>
                          <a:cs typeface="Times New Roman"/>
                        </a:rPr>
                        <a:t>-------</a:t>
                      </a:r>
                      <a:endParaRPr lang="es-ES" sz="150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VE" sz="1500" dirty="0">
                          <a:latin typeface="Arial"/>
                          <a:ea typeface="Calibri"/>
                          <a:cs typeface="Times New Roman"/>
                        </a:rPr>
                        <a:t>Neutro </a:t>
                      </a:r>
                      <a:endParaRPr lang="es-ES" sz="150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251520" y="508610"/>
            <a:ext cx="8640960" cy="400110"/>
          </a:xfrm>
          <a:prstGeom prst="rect">
            <a:avLst/>
          </a:prstGeom>
          <a:noFill/>
        </p:spPr>
        <p:txBody>
          <a:bodyPr wrap="square" rtlCol="0">
            <a:spAutoFit/>
          </a:bodyPr>
          <a:lstStyle/>
          <a:p>
            <a:pPr algn="ctr"/>
            <a:r>
              <a:rPr lang="es-ES" sz="2000" b="1" dirty="0" smtClean="0">
                <a:latin typeface="Arial" pitchFamily="34" charset="0"/>
                <a:cs typeface="Arial" pitchFamily="34" charset="0"/>
              </a:rPr>
              <a:t>Fertilizantes simples para suplir macronutrientes, y su reacción al pH</a:t>
            </a:r>
            <a:endParaRPr lang="es-E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7409" name="Object 1"/>
          <p:cNvGraphicFramePr>
            <a:graphicFrameLocks noChangeAspect="1"/>
          </p:cNvGraphicFramePr>
          <p:nvPr/>
        </p:nvGraphicFramePr>
        <p:xfrm>
          <a:off x="323528" y="266504"/>
          <a:ext cx="8532440" cy="6402856"/>
        </p:xfrm>
        <a:graphic>
          <a:graphicData uri="http://schemas.openxmlformats.org/presentationml/2006/ole">
            <p:oleObj spid="_x0000_s17409" name="Diapositiva" r:id="rId3" imgW="3352823" imgH="2514629" progId="PowerPoint.Slide.12">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8433" name="Object 1"/>
          <p:cNvGraphicFramePr>
            <a:graphicFrameLocks noChangeAspect="1"/>
          </p:cNvGraphicFramePr>
          <p:nvPr/>
        </p:nvGraphicFramePr>
        <p:xfrm>
          <a:off x="432048" y="413369"/>
          <a:ext cx="8316416" cy="6219233"/>
        </p:xfrm>
        <a:graphic>
          <a:graphicData uri="http://schemas.openxmlformats.org/presentationml/2006/ole">
            <p:oleObj spid="_x0000_s18433" name="Diapositiva" r:id="rId3" imgW="4063035" imgH="3046472" progId="PowerPoint.Slide.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6" name="Group 158"/>
          <p:cNvGraphicFramePr>
            <a:graphicFrameLocks noGrp="1"/>
          </p:cNvGraphicFramePr>
          <p:nvPr/>
        </p:nvGraphicFramePr>
        <p:xfrm>
          <a:off x="177800" y="1196975"/>
          <a:ext cx="8858250" cy="5042218"/>
        </p:xfrm>
        <a:graphic>
          <a:graphicData uri="http://schemas.openxmlformats.org/drawingml/2006/table">
            <a:tbl>
              <a:tblPr/>
              <a:tblGrid>
                <a:gridCol w="1296988"/>
                <a:gridCol w="1619250"/>
                <a:gridCol w="1476375"/>
                <a:gridCol w="1439862"/>
                <a:gridCol w="1368425"/>
                <a:gridCol w="1657350"/>
              </a:tblGrid>
              <a:tr h="67786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rPr>
                        <a:t>Tipo de fertilizante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rPr>
                        <a:t>Grado analítico (laboratorio)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rPr>
                        <a:t>Uso Hidropónico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rPr>
                        <a:t>Uso Agrícola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rPr>
                        <a:t>Fertilizantes de liberación lenta (FLL)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67627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rPr>
                        <a:t>Fertilizantes simples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rPr>
                        <a:t>(K2SO4)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rPr>
                        <a:t>Fertilizantes simples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rPr>
                        <a:t>(15-15-15)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Solubilidad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(g.l</a:t>
                      </a:r>
                      <a:r>
                        <a:rPr kumimoji="0" lang="es-ES" sz="1600" b="0" i="0" u="none" strike="noStrike" cap="none" normalizeH="0" baseline="30000" smtClean="0">
                          <a:ln>
                            <a:noFill/>
                          </a:ln>
                          <a:solidFill>
                            <a:schemeClr val="tx1"/>
                          </a:solidFill>
                          <a:effectLst/>
                          <a:latin typeface="Arial" pitchFamily="34" charset="0"/>
                        </a:rPr>
                        <a:t>-1</a:t>
                      </a:r>
                      <a:r>
                        <a:rPr kumimoji="0" lang="es-ES" sz="1600" b="0" i="0" u="none" strike="noStrike" cap="none" normalizeH="0" baseline="0" smtClean="0">
                          <a:ln>
                            <a:noFill/>
                          </a:ln>
                          <a:solidFill>
                            <a:schemeClr val="tx1"/>
                          </a:solidFill>
                          <a:effectLst/>
                          <a:latin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Altísima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Alta- Muy alta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Mediana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Mediana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Muy baja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3-6-9-12 meses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N-P-Mg- Micro.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Oxidos CaO, K</a:t>
                      </a:r>
                      <a:r>
                        <a:rPr kumimoji="0" lang="es-ES" sz="1600" b="0" i="0" u="none" strike="noStrike" cap="none" normalizeH="0" baseline="-25000" smtClean="0">
                          <a:ln>
                            <a:noFill/>
                          </a:ln>
                          <a:solidFill>
                            <a:schemeClr val="tx1"/>
                          </a:solidFill>
                          <a:effectLst/>
                          <a:latin typeface="Arial" pitchFamily="34" charset="0"/>
                        </a:rPr>
                        <a:t>2</a:t>
                      </a:r>
                      <a:r>
                        <a:rPr kumimoji="0" lang="es-ES" sz="1600" b="0" i="0" u="none" strike="noStrike" cap="none" normalizeH="0" baseline="0" smtClean="0">
                          <a:ln>
                            <a:noFill/>
                          </a:ln>
                          <a:solidFill>
                            <a:schemeClr val="tx1"/>
                          </a:solidFill>
                          <a:effectLst/>
                          <a:latin typeface="Arial" pitchFamily="34" charset="0"/>
                        </a:rPr>
                        <a:t>O, MgO y MnO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Pureza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Altísima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(99-99,5%) Impurezas milésimas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Alta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Media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Media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Alta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67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Costo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Altísimo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rPr>
                        <a:t>Alto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
        <p:nvSpPr>
          <p:cNvPr id="2200" name="Text Box 152"/>
          <p:cNvSpPr txBox="1">
            <a:spLocks noChangeArrowheads="1"/>
          </p:cNvSpPr>
          <p:nvPr/>
        </p:nvSpPr>
        <p:spPr bwMode="auto">
          <a:xfrm>
            <a:off x="323850" y="620713"/>
            <a:ext cx="8820150" cy="461665"/>
          </a:xfrm>
          <a:prstGeom prst="rect">
            <a:avLst/>
          </a:prstGeom>
          <a:noFill/>
          <a:ln w="9525">
            <a:noFill/>
            <a:miter lim="800000"/>
            <a:headEnd/>
            <a:tailEnd/>
          </a:ln>
          <a:effectLst/>
        </p:spPr>
        <p:txBody>
          <a:bodyPr>
            <a:spAutoFit/>
          </a:bodyPr>
          <a:lstStyle/>
          <a:p>
            <a:pPr>
              <a:spcBef>
                <a:spcPct val="50000"/>
              </a:spcBef>
            </a:pPr>
            <a:r>
              <a:rPr lang="es-ES" sz="2400" b="1" dirty="0">
                <a:latin typeface="Arial" pitchFamily="34" charset="0"/>
                <a:cs typeface="Arial" pitchFamily="34" charset="0"/>
              </a:rPr>
              <a:t>Solubilidad de los fertilizantes (sales)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717551" y="1916113"/>
            <a:ext cx="5294313" cy="4392612"/>
            <a:chOff x="997" y="1298"/>
            <a:chExt cx="3335" cy="2767"/>
          </a:xfrm>
        </p:grpSpPr>
        <p:grpSp>
          <p:nvGrpSpPr>
            <p:cNvPr id="3" name="Group 25"/>
            <p:cNvGrpSpPr>
              <a:grpSpLocks/>
            </p:cNvGrpSpPr>
            <p:nvPr/>
          </p:nvGrpSpPr>
          <p:grpSpPr bwMode="auto">
            <a:xfrm>
              <a:off x="997" y="1298"/>
              <a:ext cx="3335" cy="2767"/>
              <a:chOff x="984" y="1298"/>
              <a:chExt cx="2712" cy="2360"/>
            </a:xfrm>
          </p:grpSpPr>
          <p:sp>
            <p:nvSpPr>
              <p:cNvPr id="3095" name="Rectangle 23"/>
              <p:cNvSpPr>
                <a:spLocks noChangeArrowheads="1"/>
              </p:cNvSpPr>
              <p:nvPr/>
            </p:nvSpPr>
            <p:spPr bwMode="auto">
              <a:xfrm>
                <a:off x="1192" y="1298"/>
                <a:ext cx="453" cy="2360"/>
              </a:xfrm>
              <a:prstGeom prst="rect">
                <a:avLst/>
              </a:prstGeom>
              <a:solidFill>
                <a:schemeClr val="bg1"/>
              </a:solidFill>
              <a:ln w="9525">
                <a:noFill/>
                <a:miter lim="800000"/>
                <a:headEnd/>
                <a:tailEnd/>
              </a:ln>
              <a:effectLst/>
            </p:spPr>
            <p:txBody>
              <a:bodyPr wrap="none" anchor="ctr"/>
              <a:lstStyle/>
              <a:p>
                <a:endParaRPr lang="es-ES"/>
              </a:p>
            </p:txBody>
          </p:sp>
          <p:pic>
            <p:nvPicPr>
              <p:cNvPr id="3076" name="Picture 4" descr="escanear0004"/>
              <p:cNvPicPr>
                <a:picLocks noChangeAspect="1" noChangeArrowheads="1"/>
              </p:cNvPicPr>
              <p:nvPr/>
            </p:nvPicPr>
            <p:blipFill>
              <a:blip r:embed="rId2" cstate="print"/>
              <a:srcRect l="28174" r="17268" b="20668"/>
              <a:stretch>
                <a:fillRect/>
              </a:stretch>
            </p:blipFill>
            <p:spPr bwMode="auto">
              <a:xfrm rot="10800000">
                <a:off x="1655" y="1344"/>
                <a:ext cx="2041" cy="2207"/>
              </a:xfrm>
              <a:prstGeom prst="rect">
                <a:avLst/>
              </a:prstGeom>
              <a:noFill/>
            </p:spPr>
          </p:pic>
          <p:sp>
            <p:nvSpPr>
              <p:cNvPr id="3077" name="Text Box 5"/>
              <p:cNvSpPr txBox="1">
                <a:spLocks noChangeArrowheads="1"/>
              </p:cNvSpPr>
              <p:nvPr/>
            </p:nvSpPr>
            <p:spPr bwMode="auto">
              <a:xfrm rot="16200000">
                <a:off x="41" y="2287"/>
                <a:ext cx="2044" cy="158"/>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s-ES" sz="1400" dirty="0"/>
                  <a:t>Solubilidad en gramos de sustancia en 1000 </a:t>
                </a:r>
                <a:r>
                  <a:rPr lang="es-ES" sz="1400" dirty="0" smtClean="0"/>
                  <a:t>g H</a:t>
                </a:r>
                <a:r>
                  <a:rPr lang="es-ES" sz="1400" baseline="-25000" dirty="0" smtClean="0"/>
                  <a:t>2</a:t>
                </a:r>
                <a:r>
                  <a:rPr lang="es-ES" sz="1400" dirty="0" smtClean="0"/>
                  <a:t>O</a:t>
                </a:r>
                <a:endParaRPr lang="es-ES" sz="1400" dirty="0"/>
              </a:p>
            </p:txBody>
          </p:sp>
          <p:sp>
            <p:nvSpPr>
              <p:cNvPr id="3094" name="Rectangle 22"/>
              <p:cNvSpPr>
                <a:spLocks noChangeArrowheads="1"/>
              </p:cNvSpPr>
              <p:nvPr/>
            </p:nvSpPr>
            <p:spPr bwMode="auto">
              <a:xfrm>
                <a:off x="1564" y="3176"/>
                <a:ext cx="2132" cy="363"/>
              </a:xfrm>
              <a:prstGeom prst="rect">
                <a:avLst/>
              </a:prstGeom>
              <a:solidFill>
                <a:schemeClr val="bg1"/>
              </a:solidFill>
              <a:ln w="9525">
                <a:noFill/>
                <a:miter lim="800000"/>
                <a:headEnd/>
                <a:tailEnd/>
              </a:ln>
              <a:effectLst/>
            </p:spPr>
            <p:txBody>
              <a:bodyPr wrap="none" anchor="ctr"/>
              <a:lstStyle/>
              <a:p>
                <a:endParaRPr lang="es-ES"/>
              </a:p>
            </p:txBody>
          </p:sp>
          <p:grpSp>
            <p:nvGrpSpPr>
              <p:cNvPr id="4" name="Group 24"/>
              <p:cNvGrpSpPr>
                <a:grpSpLocks/>
              </p:cNvGrpSpPr>
              <p:nvPr/>
            </p:nvGrpSpPr>
            <p:grpSpPr bwMode="auto">
              <a:xfrm>
                <a:off x="1355" y="1404"/>
                <a:ext cx="327" cy="1889"/>
                <a:chOff x="1292" y="1404"/>
                <a:chExt cx="327" cy="1889"/>
              </a:xfrm>
            </p:grpSpPr>
            <p:sp>
              <p:nvSpPr>
                <p:cNvPr id="3079" name="Text Box 7"/>
                <p:cNvSpPr txBox="1">
                  <a:spLocks noChangeArrowheads="1"/>
                </p:cNvSpPr>
                <p:nvPr/>
              </p:nvSpPr>
              <p:spPr bwMode="auto">
                <a:xfrm>
                  <a:off x="1292" y="3130"/>
                  <a:ext cx="327" cy="163"/>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a:t>0</a:t>
                  </a:r>
                </a:p>
              </p:txBody>
            </p:sp>
            <p:sp>
              <p:nvSpPr>
                <p:cNvPr id="3080" name="Text Box 8"/>
                <p:cNvSpPr txBox="1">
                  <a:spLocks noChangeArrowheads="1"/>
                </p:cNvSpPr>
                <p:nvPr/>
              </p:nvSpPr>
              <p:spPr bwMode="auto">
                <a:xfrm>
                  <a:off x="1292" y="2937"/>
                  <a:ext cx="318" cy="164"/>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a:t>100</a:t>
                  </a:r>
                </a:p>
              </p:txBody>
            </p:sp>
            <p:sp>
              <p:nvSpPr>
                <p:cNvPr id="3081" name="Text Box 9"/>
                <p:cNvSpPr txBox="1">
                  <a:spLocks noChangeArrowheads="1"/>
                </p:cNvSpPr>
                <p:nvPr/>
              </p:nvSpPr>
              <p:spPr bwMode="auto">
                <a:xfrm>
                  <a:off x="1292" y="2750"/>
                  <a:ext cx="327" cy="164"/>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a:t>200</a:t>
                  </a:r>
                </a:p>
              </p:txBody>
            </p:sp>
            <p:sp>
              <p:nvSpPr>
                <p:cNvPr id="3082" name="Text Box 10"/>
                <p:cNvSpPr txBox="1">
                  <a:spLocks noChangeArrowheads="1"/>
                </p:cNvSpPr>
                <p:nvPr/>
              </p:nvSpPr>
              <p:spPr bwMode="auto">
                <a:xfrm>
                  <a:off x="1301" y="2568"/>
                  <a:ext cx="318" cy="164"/>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a:t>300</a:t>
                  </a:r>
                </a:p>
              </p:txBody>
            </p:sp>
            <p:sp>
              <p:nvSpPr>
                <p:cNvPr id="3083" name="Text Box 11"/>
                <p:cNvSpPr txBox="1">
                  <a:spLocks noChangeArrowheads="1"/>
                </p:cNvSpPr>
                <p:nvPr/>
              </p:nvSpPr>
              <p:spPr bwMode="auto">
                <a:xfrm>
                  <a:off x="1292" y="2378"/>
                  <a:ext cx="327" cy="163"/>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a:t>400</a:t>
                  </a:r>
                </a:p>
              </p:txBody>
            </p:sp>
            <p:sp>
              <p:nvSpPr>
                <p:cNvPr id="3084" name="Text Box 12"/>
                <p:cNvSpPr txBox="1">
                  <a:spLocks noChangeArrowheads="1"/>
                </p:cNvSpPr>
                <p:nvPr/>
              </p:nvSpPr>
              <p:spPr bwMode="auto">
                <a:xfrm>
                  <a:off x="1292" y="2196"/>
                  <a:ext cx="327" cy="164"/>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a:t>500</a:t>
                  </a:r>
                </a:p>
              </p:txBody>
            </p:sp>
            <p:sp>
              <p:nvSpPr>
                <p:cNvPr id="3085" name="Text Box 13"/>
                <p:cNvSpPr txBox="1">
                  <a:spLocks noChangeArrowheads="1"/>
                </p:cNvSpPr>
                <p:nvPr/>
              </p:nvSpPr>
              <p:spPr bwMode="auto">
                <a:xfrm>
                  <a:off x="1292" y="2039"/>
                  <a:ext cx="327" cy="164"/>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a:t>600</a:t>
                  </a:r>
                </a:p>
              </p:txBody>
            </p:sp>
            <p:sp>
              <p:nvSpPr>
                <p:cNvPr id="3086" name="Text Box 14"/>
                <p:cNvSpPr txBox="1">
                  <a:spLocks noChangeArrowheads="1"/>
                </p:cNvSpPr>
                <p:nvPr/>
              </p:nvSpPr>
              <p:spPr bwMode="auto">
                <a:xfrm>
                  <a:off x="1292" y="1884"/>
                  <a:ext cx="327" cy="164"/>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a:t>700</a:t>
                  </a:r>
                </a:p>
              </p:txBody>
            </p:sp>
            <p:sp>
              <p:nvSpPr>
                <p:cNvPr id="3087" name="Text Box 15"/>
                <p:cNvSpPr txBox="1">
                  <a:spLocks noChangeArrowheads="1"/>
                </p:cNvSpPr>
                <p:nvPr/>
              </p:nvSpPr>
              <p:spPr bwMode="auto">
                <a:xfrm>
                  <a:off x="1292" y="1721"/>
                  <a:ext cx="327" cy="164"/>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a:t>800</a:t>
                  </a:r>
                </a:p>
              </p:txBody>
            </p:sp>
            <p:sp>
              <p:nvSpPr>
                <p:cNvPr id="3088" name="Text Box 16"/>
                <p:cNvSpPr txBox="1">
                  <a:spLocks noChangeArrowheads="1"/>
                </p:cNvSpPr>
                <p:nvPr/>
              </p:nvSpPr>
              <p:spPr bwMode="auto">
                <a:xfrm>
                  <a:off x="1292" y="1584"/>
                  <a:ext cx="327" cy="164"/>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a:t>900</a:t>
                  </a:r>
                </a:p>
              </p:txBody>
            </p:sp>
            <p:sp>
              <p:nvSpPr>
                <p:cNvPr id="3089" name="Text Box 17"/>
                <p:cNvSpPr txBox="1">
                  <a:spLocks noChangeArrowheads="1"/>
                </p:cNvSpPr>
                <p:nvPr/>
              </p:nvSpPr>
              <p:spPr bwMode="auto">
                <a:xfrm>
                  <a:off x="1292" y="1404"/>
                  <a:ext cx="318" cy="164"/>
                </a:xfrm>
                <a:prstGeom prst="rect">
                  <a:avLst/>
                </a:prstGeom>
                <a:solidFill>
                  <a:schemeClr val="bg1"/>
                </a:solidFill>
                <a:ln w="9525">
                  <a:noFill/>
                  <a:miter lim="800000"/>
                  <a:headEnd/>
                  <a:tailEnd/>
                </a:ln>
                <a:effectLst/>
              </p:spPr>
              <p:txBody>
                <a:bodyPr>
                  <a:spAutoFit/>
                </a:bodyPr>
                <a:lstStyle/>
                <a:p>
                  <a:pPr algn="ctr">
                    <a:spcBef>
                      <a:spcPct val="50000"/>
                    </a:spcBef>
                  </a:pPr>
                  <a:r>
                    <a:rPr lang="es-ES" sz="1400" dirty="0" smtClean="0"/>
                    <a:t>1000</a:t>
                  </a:r>
                  <a:endParaRPr lang="es-ES" sz="1400" dirty="0"/>
                </a:p>
              </p:txBody>
            </p:sp>
          </p:grpSp>
          <p:sp>
            <p:nvSpPr>
              <p:cNvPr id="3090" name="Text Box 18"/>
              <p:cNvSpPr txBox="1">
                <a:spLocks noChangeArrowheads="1"/>
              </p:cNvSpPr>
              <p:nvPr/>
            </p:nvSpPr>
            <p:spPr bwMode="auto">
              <a:xfrm>
                <a:off x="1973" y="3176"/>
                <a:ext cx="272" cy="164"/>
              </a:xfrm>
              <a:prstGeom prst="rect">
                <a:avLst/>
              </a:prstGeom>
              <a:solidFill>
                <a:schemeClr val="bg1"/>
              </a:solidFill>
              <a:ln w="9525">
                <a:noFill/>
                <a:miter lim="800000"/>
                <a:headEnd/>
                <a:tailEnd/>
              </a:ln>
              <a:effectLst/>
            </p:spPr>
            <p:txBody>
              <a:bodyPr>
                <a:spAutoFit/>
              </a:bodyPr>
              <a:lstStyle/>
              <a:p>
                <a:pPr>
                  <a:spcBef>
                    <a:spcPct val="50000"/>
                  </a:spcBef>
                </a:pPr>
                <a:r>
                  <a:rPr lang="es-ES" sz="1400"/>
                  <a:t>25</a:t>
                </a:r>
              </a:p>
            </p:txBody>
          </p:sp>
          <p:sp>
            <p:nvSpPr>
              <p:cNvPr id="3091" name="Text Box 19"/>
              <p:cNvSpPr txBox="1">
                <a:spLocks noChangeArrowheads="1"/>
              </p:cNvSpPr>
              <p:nvPr/>
            </p:nvSpPr>
            <p:spPr bwMode="auto">
              <a:xfrm>
                <a:off x="2426" y="3185"/>
                <a:ext cx="272" cy="163"/>
              </a:xfrm>
              <a:prstGeom prst="rect">
                <a:avLst/>
              </a:prstGeom>
              <a:solidFill>
                <a:schemeClr val="bg1"/>
              </a:solidFill>
              <a:ln w="9525">
                <a:noFill/>
                <a:miter lim="800000"/>
                <a:headEnd/>
                <a:tailEnd/>
              </a:ln>
              <a:effectLst/>
            </p:spPr>
            <p:txBody>
              <a:bodyPr>
                <a:spAutoFit/>
              </a:bodyPr>
              <a:lstStyle/>
              <a:p>
                <a:pPr>
                  <a:spcBef>
                    <a:spcPct val="50000"/>
                  </a:spcBef>
                </a:pPr>
                <a:r>
                  <a:rPr lang="es-ES" sz="1400"/>
                  <a:t>50</a:t>
                </a:r>
              </a:p>
            </p:txBody>
          </p:sp>
          <p:sp>
            <p:nvSpPr>
              <p:cNvPr id="3092" name="Text Box 20"/>
              <p:cNvSpPr txBox="1">
                <a:spLocks noChangeArrowheads="1"/>
              </p:cNvSpPr>
              <p:nvPr/>
            </p:nvSpPr>
            <p:spPr bwMode="auto">
              <a:xfrm>
                <a:off x="2835" y="3185"/>
                <a:ext cx="272" cy="163"/>
              </a:xfrm>
              <a:prstGeom prst="rect">
                <a:avLst/>
              </a:prstGeom>
              <a:solidFill>
                <a:schemeClr val="bg1"/>
              </a:solidFill>
              <a:ln w="9525">
                <a:noFill/>
                <a:miter lim="800000"/>
                <a:headEnd/>
                <a:tailEnd/>
              </a:ln>
              <a:effectLst/>
            </p:spPr>
            <p:txBody>
              <a:bodyPr>
                <a:spAutoFit/>
              </a:bodyPr>
              <a:lstStyle/>
              <a:p>
                <a:pPr>
                  <a:spcBef>
                    <a:spcPct val="50000"/>
                  </a:spcBef>
                </a:pPr>
                <a:r>
                  <a:rPr lang="es-ES" sz="1400"/>
                  <a:t>75</a:t>
                </a:r>
              </a:p>
            </p:txBody>
          </p:sp>
          <p:sp>
            <p:nvSpPr>
              <p:cNvPr id="3093" name="Text Box 21"/>
              <p:cNvSpPr txBox="1">
                <a:spLocks noChangeArrowheads="1"/>
              </p:cNvSpPr>
              <p:nvPr/>
            </p:nvSpPr>
            <p:spPr bwMode="auto">
              <a:xfrm>
                <a:off x="3252" y="3194"/>
                <a:ext cx="318" cy="164"/>
              </a:xfrm>
              <a:prstGeom prst="rect">
                <a:avLst/>
              </a:prstGeom>
              <a:solidFill>
                <a:schemeClr val="bg1"/>
              </a:solidFill>
              <a:ln w="9525">
                <a:noFill/>
                <a:miter lim="800000"/>
                <a:headEnd/>
                <a:tailEnd/>
              </a:ln>
              <a:effectLst/>
            </p:spPr>
            <p:txBody>
              <a:bodyPr>
                <a:spAutoFit/>
              </a:bodyPr>
              <a:lstStyle/>
              <a:p>
                <a:pPr>
                  <a:spcBef>
                    <a:spcPct val="50000"/>
                  </a:spcBef>
                </a:pPr>
                <a:r>
                  <a:rPr lang="es-ES" sz="1400"/>
                  <a:t>100</a:t>
                </a:r>
              </a:p>
            </p:txBody>
          </p:sp>
        </p:grpSp>
        <p:sp>
          <p:nvSpPr>
            <p:cNvPr id="3098" name="Text Box 26"/>
            <p:cNvSpPr txBox="1">
              <a:spLocks noChangeArrowheads="1"/>
            </p:cNvSpPr>
            <p:nvPr/>
          </p:nvSpPr>
          <p:spPr bwMode="auto">
            <a:xfrm>
              <a:off x="1973" y="3737"/>
              <a:ext cx="2359" cy="192"/>
            </a:xfrm>
            <a:prstGeom prst="rect">
              <a:avLst/>
            </a:prstGeom>
            <a:noFill/>
            <a:ln w="9525">
              <a:noFill/>
              <a:miter lim="800000"/>
              <a:headEnd/>
              <a:tailEnd/>
            </a:ln>
            <a:effectLst/>
          </p:spPr>
          <p:txBody>
            <a:bodyPr>
              <a:spAutoFit/>
            </a:bodyPr>
            <a:lstStyle/>
            <a:p>
              <a:pPr>
                <a:spcBef>
                  <a:spcPct val="50000"/>
                </a:spcBef>
              </a:pPr>
              <a:r>
                <a:rPr lang="es-ES" sz="1400"/>
                <a:t>Temperatura en grados Celsius</a:t>
              </a:r>
            </a:p>
          </p:txBody>
        </p:sp>
      </p:grpSp>
      <p:sp>
        <p:nvSpPr>
          <p:cNvPr id="3100" name="Text Box 28"/>
          <p:cNvSpPr txBox="1">
            <a:spLocks noChangeArrowheads="1"/>
          </p:cNvSpPr>
          <p:nvPr/>
        </p:nvSpPr>
        <p:spPr bwMode="auto">
          <a:xfrm>
            <a:off x="899592" y="908050"/>
            <a:ext cx="7416824" cy="400110"/>
          </a:xfrm>
          <a:prstGeom prst="rect">
            <a:avLst/>
          </a:prstGeom>
          <a:noFill/>
          <a:ln w="9525">
            <a:noFill/>
            <a:miter lim="800000"/>
            <a:headEnd/>
            <a:tailEnd/>
          </a:ln>
          <a:effectLst/>
        </p:spPr>
        <p:txBody>
          <a:bodyPr wrap="square">
            <a:spAutoFit/>
          </a:bodyPr>
          <a:lstStyle/>
          <a:p>
            <a:pPr>
              <a:spcBef>
                <a:spcPct val="50000"/>
              </a:spcBef>
            </a:pPr>
            <a:r>
              <a:rPr lang="es-ES" sz="2000" b="1">
                <a:latin typeface="Arial" pitchFamily="34" charset="0"/>
                <a:cs typeface="Arial" pitchFamily="34" charset="0"/>
              </a:rPr>
              <a:t>RELACIÓN ENTRE LA SOLUBILIDAD Y LA TEMPERATURA</a:t>
            </a:r>
          </a:p>
        </p:txBody>
      </p:sp>
      <p:sp>
        <p:nvSpPr>
          <p:cNvPr id="3101" name="Text Box 29"/>
          <p:cNvSpPr txBox="1">
            <a:spLocks noChangeArrowheads="1"/>
          </p:cNvSpPr>
          <p:nvPr/>
        </p:nvSpPr>
        <p:spPr bwMode="auto">
          <a:xfrm>
            <a:off x="6084888" y="2652713"/>
            <a:ext cx="2592387" cy="2289175"/>
          </a:xfrm>
          <a:prstGeom prst="rect">
            <a:avLst/>
          </a:prstGeom>
          <a:noFill/>
          <a:ln w="9525">
            <a:noFill/>
            <a:miter lim="800000"/>
            <a:headEnd/>
            <a:tailEnd/>
          </a:ln>
          <a:effectLst/>
        </p:spPr>
        <p:txBody>
          <a:bodyPr>
            <a:spAutoFit/>
          </a:bodyPr>
          <a:lstStyle/>
          <a:p>
            <a:pPr algn="just">
              <a:spcBef>
                <a:spcPct val="50000"/>
              </a:spcBef>
            </a:pPr>
            <a:r>
              <a:rPr lang="es-ES"/>
              <a:t>Las curvas de solubilidad solo pueden determinarse de forma experimental. En este ejemplo figuran las curvas estimadas de varios compuestos químicos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scanear0005"/>
          <p:cNvPicPr>
            <a:picLocks noChangeAspect="1" noChangeArrowheads="1"/>
          </p:cNvPicPr>
          <p:nvPr/>
        </p:nvPicPr>
        <p:blipFill>
          <a:blip r:embed="rId2" cstate="print"/>
          <a:srcRect t="12697"/>
          <a:stretch>
            <a:fillRect/>
          </a:stretch>
        </p:blipFill>
        <p:spPr bwMode="auto">
          <a:xfrm rot="191885">
            <a:off x="1450975" y="1771650"/>
            <a:ext cx="6208713" cy="3875088"/>
          </a:xfrm>
          <a:prstGeom prst="rect">
            <a:avLst/>
          </a:prstGeom>
          <a:noFill/>
        </p:spPr>
      </p:pic>
      <p:sp>
        <p:nvSpPr>
          <p:cNvPr id="4101" name="Text Box 5"/>
          <p:cNvSpPr txBox="1">
            <a:spLocks noChangeArrowheads="1"/>
          </p:cNvSpPr>
          <p:nvPr/>
        </p:nvSpPr>
        <p:spPr bwMode="auto">
          <a:xfrm>
            <a:off x="1476375" y="1196975"/>
            <a:ext cx="6335713" cy="366713"/>
          </a:xfrm>
          <a:prstGeom prst="rect">
            <a:avLst/>
          </a:prstGeom>
          <a:noFill/>
          <a:ln w="9525">
            <a:noFill/>
            <a:miter lim="800000"/>
            <a:headEnd/>
            <a:tailEnd/>
          </a:ln>
          <a:effectLst/>
        </p:spPr>
        <p:txBody>
          <a:bodyPr>
            <a:spAutoFit/>
          </a:bodyPr>
          <a:lstStyle/>
          <a:p>
            <a:pPr>
              <a:spcBef>
                <a:spcPct val="50000"/>
              </a:spcBef>
            </a:pPr>
            <a:endParaRPr lang="es-ES"/>
          </a:p>
        </p:txBody>
      </p:sp>
      <p:sp>
        <p:nvSpPr>
          <p:cNvPr id="4102" name="Text Box 6"/>
          <p:cNvSpPr txBox="1">
            <a:spLocks noChangeArrowheads="1"/>
          </p:cNvSpPr>
          <p:nvPr/>
        </p:nvSpPr>
        <p:spPr bwMode="auto">
          <a:xfrm>
            <a:off x="1258888" y="1052513"/>
            <a:ext cx="6480175" cy="707886"/>
          </a:xfrm>
          <a:prstGeom prst="rect">
            <a:avLst/>
          </a:prstGeom>
          <a:noFill/>
          <a:ln w="9525">
            <a:noFill/>
            <a:miter lim="800000"/>
            <a:headEnd/>
            <a:tailEnd/>
          </a:ln>
          <a:effectLst/>
        </p:spPr>
        <p:txBody>
          <a:bodyPr>
            <a:spAutoFit/>
          </a:bodyPr>
          <a:lstStyle/>
          <a:p>
            <a:pPr algn="just">
              <a:spcBef>
                <a:spcPct val="50000"/>
              </a:spcBef>
            </a:pPr>
            <a:r>
              <a:rPr lang="es-ES" sz="2000" dirty="0">
                <a:latin typeface="Arial" pitchFamily="34" charset="0"/>
                <a:cs typeface="Arial" pitchFamily="34" charset="0"/>
              </a:rPr>
              <a:t>Solubilidad de sales fertilizantes (g.100 ml</a:t>
            </a:r>
            <a:r>
              <a:rPr lang="es-ES" sz="2000" baseline="30000" dirty="0">
                <a:latin typeface="Arial" pitchFamily="34" charset="0"/>
                <a:cs typeface="Arial" pitchFamily="34" charset="0"/>
              </a:rPr>
              <a:t>-1</a:t>
            </a:r>
            <a:r>
              <a:rPr lang="es-ES" sz="2000" dirty="0">
                <a:latin typeface="Arial" pitchFamily="34" charset="0"/>
                <a:cs typeface="Arial" pitchFamily="34" charset="0"/>
              </a:rPr>
              <a:t> de agua pura) a diferentes temperaturas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2634</Words>
  <Application>Microsoft Office PowerPoint</Application>
  <PresentationFormat>Presentación en pantalla (4:3)</PresentationFormat>
  <Paragraphs>547</Paragraphs>
  <Slides>35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Tema de Office</vt:lpstr>
      <vt:lpstr>Diapositiva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Lenovo</dc:creator>
  <cp:lastModifiedBy>Lenovo</cp:lastModifiedBy>
  <cp:revision>23</cp:revision>
  <dcterms:created xsi:type="dcterms:W3CDTF">2013-10-11T19:14:14Z</dcterms:created>
  <dcterms:modified xsi:type="dcterms:W3CDTF">2013-10-22T15:47:27Z</dcterms:modified>
</cp:coreProperties>
</file>